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50"/>
  </p:notesMasterIdLst>
  <p:sldIdLst>
    <p:sldId id="256" r:id="rId2"/>
    <p:sldId id="257" r:id="rId3"/>
    <p:sldId id="258" r:id="rId4"/>
    <p:sldId id="310" r:id="rId5"/>
    <p:sldId id="311" r:id="rId6"/>
    <p:sldId id="259" r:id="rId7"/>
    <p:sldId id="260" r:id="rId8"/>
    <p:sldId id="261" r:id="rId9"/>
    <p:sldId id="262" r:id="rId10"/>
    <p:sldId id="263" r:id="rId11"/>
    <p:sldId id="264" r:id="rId12"/>
    <p:sldId id="265" r:id="rId13"/>
    <p:sldId id="266" r:id="rId14"/>
    <p:sldId id="272" r:id="rId15"/>
    <p:sldId id="312" r:id="rId16"/>
    <p:sldId id="267" r:id="rId17"/>
    <p:sldId id="275" r:id="rId18"/>
    <p:sldId id="273" r:id="rId19"/>
    <p:sldId id="274" r:id="rId20"/>
    <p:sldId id="278" r:id="rId21"/>
    <p:sldId id="283" r:id="rId22"/>
    <p:sldId id="276" r:id="rId23"/>
    <p:sldId id="282" r:id="rId24"/>
    <p:sldId id="277" r:id="rId25"/>
    <p:sldId id="279" r:id="rId26"/>
    <p:sldId id="280" r:id="rId27"/>
    <p:sldId id="281" r:id="rId28"/>
    <p:sldId id="284" r:id="rId29"/>
    <p:sldId id="285" r:id="rId30"/>
    <p:sldId id="286" r:id="rId31"/>
    <p:sldId id="287" r:id="rId32"/>
    <p:sldId id="288" r:id="rId33"/>
    <p:sldId id="289" r:id="rId34"/>
    <p:sldId id="291" r:id="rId35"/>
    <p:sldId id="292" r:id="rId36"/>
    <p:sldId id="293" r:id="rId37"/>
    <p:sldId id="294" r:id="rId38"/>
    <p:sldId id="295" r:id="rId39"/>
    <p:sldId id="296" r:id="rId40"/>
    <p:sldId id="297" r:id="rId41"/>
    <p:sldId id="301" r:id="rId42"/>
    <p:sldId id="304" r:id="rId43"/>
    <p:sldId id="302" r:id="rId44"/>
    <p:sldId id="303" r:id="rId45"/>
    <p:sldId id="309" r:id="rId46"/>
    <p:sldId id="305" r:id="rId47"/>
    <p:sldId id="307" r:id="rId48"/>
    <p:sldId id="30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p:restoredTop sz="94798"/>
  </p:normalViewPr>
  <p:slideViewPr>
    <p:cSldViewPr snapToGrid="0" snapToObjects="1">
      <p:cViewPr varScale="1">
        <p:scale>
          <a:sx n="114" d="100"/>
          <a:sy n="114" d="100"/>
        </p:scale>
        <p:origin x="8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B9CCA-36B2-441C-887B-7E087F49CB5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4D4172-0AEA-4521-929C-E959ED43DC81}">
      <dgm:prSet/>
      <dgm:spPr/>
      <dgm:t>
        <a:bodyPr/>
        <a:lstStyle/>
        <a:p>
          <a:r>
            <a:rPr lang="en-US"/>
            <a:t>Development feasibility is determined by market conditions (supply/demand)</a:t>
          </a:r>
        </a:p>
      </dgm:t>
    </dgm:pt>
    <dgm:pt modelId="{A7497DF4-216C-4358-AC94-07D948C01D7C}" type="parTrans" cxnId="{D5A4A3E7-FD0E-4236-9E04-14158513CB5F}">
      <dgm:prSet/>
      <dgm:spPr/>
      <dgm:t>
        <a:bodyPr/>
        <a:lstStyle/>
        <a:p>
          <a:endParaRPr lang="en-US"/>
        </a:p>
      </dgm:t>
    </dgm:pt>
    <dgm:pt modelId="{EA87A35C-C9E9-4A0A-814F-74071865C477}" type="sibTrans" cxnId="{D5A4A3E7-FD0E-4236-9E04-14158513CB5F}">
      <dgm:prSet/>
      <dgm:spPr/>
      <dgm:t>
        <a:bodyPr/>
        <a:lstStyle/>
        <a:p>
          <a:endParaRPr lang="en-US"/>
        </a:p>
      </dgm:t>
    </dgm:pt>
    <dgm:pt modelId="{33F1DCF1-838C-4522-8EA7-EC210906E350}">
      <dgm:prSet/>
      <dgm:spPr/>
      <dgm:t>
        <a:bodyPr/>
        <a:lstStyle/>
        <a:p>
          <a:r>
            <a:rPr lang="en-US"/>
            <a:t>Land use and housing policy affects development feasibility</a:t>
          </a:r>
        </a:p>
      </dgm:t>
    </dgm:pt>
    <dgm:pt modelId="{3C6EA70A-A892-4A97-9806-DD61B950C3E1}" type="parTrans" cxnId="{2E713364-E5E0-40AF-8728-09633F096555}">
      <dgm:prSet/>
      <dgm:spPr/>
      <dgm:t>
        <a:bodyPr/>
        <a:lstStyle/>
        <a:p>
          <a:endParaRPr lang="en-US"/>
        </a:p>
      </dgm:t>
    </dgm:pt>
    <dgm:pt modelId="{C49A02F8-292C-43EC-9507-F90EC92F425F}" type="sibTrans" cxnId="{2E713364-E5E0-40AF-8728-09633F096555}">
      <dgm:prSet/>
      <dgm:spPr/>
      <dgm:t>
        <a:bodyPr/>
        <a:lstStyle/>
        <a:p>
          <a:endParaRPr lang="en-US"/>
        </a:p>
      </dgm:t>
    </dgm:pt>
    <dgm:pt modelId="{2B0D3C64-26F3-4725-8444-007576C556C8}">
      <dgm:prSet/>
      <dgm:spPr/>
      <dgm:t>
        <a:bodyPr/>
        <a:lstStyle/>
        <a:p>
          <a:r>
            <a:rPr lang="en-US"/>
            <a:t>The design of a building is constrained by the economics of development</a:t>
          </a:r>
        </a:p>
      </dgm:t>
    </dgm:pt>
    <dgm:pt modelId="{798BADE3-80BA-4ACE-AD8A-1515F4F6E8E6}" type="parTrans" cxnId="{3147BF99-6FEB-4239-AF52-D80B64C473F9}">
      <dgm:prSet/>
      <dgm:spPr/>
      <dgm:t>
        <a:bodyPr/>
        <a:lstStyle/>
        <a:p>
          <a:endParaRPr lang="en-US"/>
        </a:p>
      </dgm:t>
    </dgm:pt>
    <dgm:pt modelId="{1F8A660C-29F4-4109-A802-C2F71994A274}" type="sibTrans" cxnId="{3147BF99-6FEB-4239-AF52-D80B64C473F9}">
      <dgm:prSet/>
      <dgm:spPr/>
      <dgm:t>
        <a:bodyPr/>
        <a:lstStyle/>
        <a:p>
          <a:endParaRPr lang="en-US"/>
        </a:p>
      </dgm:t>
    </dgm:pt>
    <dgm:pt modelId="{9034981E-6A3F-4FBF-83CD-828B783E3694}" type="pres">
      <dgm:prSet presAssocID="{DDBB9CCA-36B2-441C-887B-7E087F49CB55}" presName="root" presStyleCnt="0">
        <dgm:presLayoutVars>
          <dgm:dir/>
          <dgm:resizeHandles val="exact"/>
        </dgm:presLayoutVars>
      </dgm:prSet>
      <dgm:spPr/>
    </dgm:pt>
    <dgm:pt modelId="{2EE40542-F40C-4B98-9CBE-E3EF433204E9}" type="pres">
      <dgm:prSet presAssocID="{CC4D4172-0AEA-4521-929C-E959ED43DC81}" presName="compNode" presStyleCnt="0"/>
      <dgm:spPr/>
    </dgm:pt>
    <dgm:pt modelId="{3A97061A-99D7-45DE-9D7A-B910E99E879D}" type="pres">
      <dgm:prSet presAssocID="{CC4D4172-0AEA-4521-929C-E959ED43DC81}" presName="bgRect" presStyleLbl="bgShp" presStyleIdx="0" presStyleCnt="3"/>
      <dgm:spPr/>
    </dgm:pt>
    <dgm:pt modelId="{2ED0B4CD-4B24-4ABE-9D98-0D8A31821CB0}" type="pres">
      <dgm:prSet presAssocID="{CC4D4172-0AEA-4521-929C-E959ED43DC8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9E36A42B-181F-42E5-B2EA-81E93698CEB0}" type="pres">
      <dgm:prSet presAssocID="{CC4D4172-0AEA-4521-929C-E959ED43DC81}" presName="spaceRect" presStyleCnt="0"/>
      <dgm:spPr/>
    </dgm:pt>
    <dgm:pt modelId="{CB74BCFD-D513-4607-838D-81216052B042}" type="pres">
      <dgm:prSet presAssocID="{CC4D4172-0AEA-4521-929C-E959ED43DC81}" presName="parTx" presStyleLbl="revTx" presStyleIdx="0" presStyleCnt="3">
        <dgm:presLayoutVars>
          <dgm:chMax val="0"/>
          <dgm:chPref val="0"/>
        </dgm:presLayoutVars>
      </dgm:prSet>
      <dgm:spPr/>
    </dgm:pt>
    <dgm:pt modelId="{925319A8-C6F8-42E8-85A7-2FA067BDDBBF}" type="pres">
      <dgm:prSet presAssocID="{EA87A35C-C9E9-4A0A-814F-74071865C477}" presName="sibTrans" presStyleCnt="0"/>
      <dgm:spPr/>
    </dgm:pt>
    <dgm:pt modelId="{5285159D-191A-4419-BBC8-8C9B06C3FBE1}" type="pres">
      <dgm:prSet presAssocID="{33F1DCF1-838C-4522-8EA7-EC210906E350}" presName="compNode" presStyleCnt="0"/>
      <dgm:spPr/>
    </dgm:pt>
    <dgm:pt modelId="{F08B8CB3-78FE-431D-B409-5CDAFCD188E2}" type="pres">
      <dgm:prSet presAssocID="{33F1DCF1-838C-4522-8EA7-EC210906E350}" presName="bgRect" presStyleLbl="bgShp" presStyleIdx="1" presStyleCnt="3"/>
      <dgm:spPr/>
    </dgm:pt>
    <dgm:pt modelId="{8BC412D5-988B-4E38-B738-40074AF0ED08}" type="pres">
      <dgm:prSet presAssocID="{33F1DCF1-838C-4522-8EA7-EC210906E3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use"/>
        </a:ext>
      </dgm:extLst>
    </dgm:pt>
    <dgm:pt modelId="{72B198D7-DEB0-4349-B21B-D47729E26102}" type="pres">
      <dgm:prSet presAssocID="{33F1DCF1-838C-4522-8EA7-EC210906E350}" presName="spaceRect" presStyleCnt="0"/>
      <dgm:spPr/>
    </dgm:pt>
    <dgm:pt modelId="{0C3F6D5B-A0AF-4AFE-B0E9-AD4A8453B6B2}" type="pres">
      <dgm:prSet presAssocID="{33F1DCF1-838C-4522-8EA7-EC210906E350}" presName="parTx" presStyleLbl="revTx" presStyleIdx="1" presStyleCnt="3">
        <dgm:presLayoutVars>
          <dgm:chMax val="0"/>
          <dgm:chPref val="0"/>
        </dgm:presLayoutVars>
      </dgm:prSet>
      <dgm:spPr/>
    </dgm:pt>
    <dgm:pt modelId="{EB0CDE58-377C-4064-BC35-FEE1B9927635}" type="pres">
      <dgm:prSet presAssocID="{C49A02F8-292C-43EC-9507-F90EC92F425F}" presName="sibTrans" presStyleCnt="0"/>
      <dgm:spPr/>
    </dgm:pt>
    <dgm:pt modelId="{CADA5B14-1551-429F-9C8A-5529381169AE}" type="pres">
      <dgm:prSet presAssocID="{2B0D3C64-26F3-4725-8444-007576C556C8}" presName="compNode" presStyleCnt="0"/>
      <dgm:spPr/>
    </dgm:pt>
    <dgm:pt modelId="{1A21A3EA-A773-45C0-B379-94672C1F52D4}" type="pres">
      <dgm:prSet presAssocID="{2B0D3C64-26F3-4725-8444-007576C556C8}" presName="bgRect" presStyleLbl="bgShp" presStyleIdx="2" presStyleCnt="3"/>
      <dgm:spPr/>
    </dgm:pt>
    <dgm:pt modelId="{DA4C64F8-D263-4435-A960-49CACB28110E}" type="pres">
      <dgm:prSet presAssocID="{2B0D3C64-26F3-4725-8444-007576C556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26431259-8158-45B9-BE27-EC8ADA7C31E7}" type="pres">
      <dgm:prSet presAssocID="{2B0D3C64-26F3-4725-8444-007576C556C8}" presName="spaceRect" presStyleCnt="0"/>
      <dgm:spPr/>
    </dgm:pt>
    <dgm:pt modelId="{CDD7C43F-E585-4215-8E81-820E39E3CB95}" type="pres">
      <dgm:prSet presAssocID="{2B0D3C64-26F3-4725-8444-007576C556C8}" presName="parTx" presStyleLbl="revTx" presStyleIdx="2" presStyleCnt="3">
        <dgm:presLayoutVars>
          <dgm:chMax val="0"/>
          <dgm:chPref val="0"/>
        </dgm:presLayoutVars>
      </dgm:prSet>
      <dgm:spPr/>
    </dgm:pt>
  </dgm:ptLst>
  <dgm:cxnLst>
    <dgm:cxn modelId="{D3728C09-A0F9-4C3C-99E4-3D3F4F4F36D3}" type="presOf" srcId="{CC4D4172-0AEA-4521-929C-E959ED43DC81}" destId="{CB74BCFD-D513-4607-838D-81216052B042}" srcOrd="0" destOrd="0" presId="urn:microsoft.com/office/officeart/2018/2/layout/IconVerticalSolidList"/>
    <dgm:cxn modelId="{4AC9DC22-FFA8-4458-A332-24FA5F386220}" type="presOf" srcId="{DDBB9CCA-36B2-441C-887B-7E087F49CB55}" destId="{9034981E-6A3F-4FBF-83CD-828B783E3694}" srcOrd="0" destOrd="0" presId="urn:microsoft.com/office/officeart/2018/2/layout/IconVerticalSolidList"/>
    <dgm:cxn modelId="{2947EF63-F067-419B-9C1A-2E7EB67ABC7F}" type="presOf" srcId="{2B0D3C64-26F3-4725-8444-007576C556C8}" destId="{CDD7C43F-E585-4215-8E81-820E39E3CB95}" srcOrd="0" destOrd="0" presId="urn:microsoft.com/office/officeart/2018/2/layout/IconVerticalSolidList"/>
    <dgm:cxn modelId="{2E713364-E5E0-40AF-8728-09633F096555}" srcId="{DDBB9CCA-36B2-441C-887B-7E087F49CB55}" destId="{33F1DCF1-838C-4522-8EA7-EC210906E350}" srcOrd="1" destOrd="0" parTransId="{3C6EA70A-A892-4A97-9806-DD61B950C3E1}" sibTransId="{C49A02F8-292C-43EC-9507-F90EC92F425F}"/>
    <dgm:cxn modelId="{F3526A7B-B8EF-4A29-8116-03261F57546A}" type="presOf" srcId="{33F1DCF1-838C-4522-8EA7-EC210906E350}" destId="{0C3F6D5B-A0AF-4AFE-B0E9-AD4A8453B6B2}" srcOrd="0" destOrd="0" presId="urn:microsoft.com/office/officeart/2018/2/layout/IconVerticalSolidList"/>
    <dgm:cxn modelId="{3147BF99-6FEB-4239-AF52-D80B64C473F9}" srcId="{DDBB9CCA-36B2-441C-887B-7E087F49CB55}" destId="{2B0D3C64-26F3-4725-8444-007576C556C8}" srcOrd="2" destOrd="0" parTransId="{798BADE3-80BA-4ACE-AD8A-1515F4F6E8E6}" sibTransId="{1F8A660C-29F4-4109-A802-C2F71994A274}"/>
    <dgm:cxn modelId="{D5A4A3E7-FD0E-4236-9E04-14158513CB5F}" srcId="{DDBB9CCA-36B2-441C-887B-7E087F49CB55}" destId="{CC4D4172-0AEA-4521-929C-E959ED43DC81}" srcOrd="0" destOrd="0" parTransId="{A7497DF4-216C-4358-AC94-07D948C01D7C}" sibTransId="{EA87A35C-C9E9-4A0A-814F-74071865C477}"/>
    <dgm:cxn modelId="{E814ED97-D4EE-4FE8-8B68-363615D0C38E}" type="presParOf" srcId="{9034981E-6A3F-4FBF-83CD-828B783E3694}" destId="{2EE40542-F40C-4B98-9CBE-E3EF433204E9}" srcOrd="0" destOrd="0" presId="urn:microsoft.com/office/officeart/2018/2/layout/IconVerticalSolidList"/>
    <dgm:cxn modelId="{D54B9D7C-FB5F-44DA-BE43-11624905A784}" type="presParOf" srcId="{2EE40542-F40C-4B98-9CBE-E3EF433204E9}" destId="{3A97061A-99D7-45DE-9D7A-B910E99E879D}" srcOrd="0" destOrd="0" presId="urn:microsoft.com/office/officeart/2018/2/layout/IconVerticalSolidList"/>
    <dgm:cxn modelId="{F2AACCE0-C4D4-4619-8D52-3759F65F28D0}" type="presParOf" srcId="{2EE40542-F40C-4B98-9CBE-E3EF433204E9}" destId="{2ED0B4CD-4B24-4ABE-9D98-0D8A31821CB0}" srcOrd="1" destOrd="0" presId="urn:microsoft.com/office/officeart/2018/2/layout/IconVerticalSolidList"/>
    <dgm:cxn modelId="{0C105988-2122-4600-94C3-0730558B44A7}" type="presParOf" srcId="{2EE40542-F40C-4B98-9CBE-E3EF433204E9}" destId="{9E36A42B-181F-42E5-B2EA-81E93698CEB0}" srcOrd="2" destOrd="0" presId="urn:microsoft.com/office/officeart/2018/2/layout/IconVerticalSolidList"/>
    <dgm:cxn modelId="{45239A0C-8326-4FC4-8C64-CE87613E705B}" type="presParOf" srcId="{2EE40542-F40C-4B98-9CBE-E3EF433204E9}" destId="{CB74BCFD-D513-4607-838D-81216052B042}" srcOrd="3" destOrd="0" presId="urn:microsoft.com/office/officeart/2018/2/layout/IconVerticalSolidList"/>
    <dgm:cxn modelId="{651CF643-A51A-4887-AB3A-6E55E381C69F}" type="presParOf" srcId="{9034981E-6A3F-4FBF-83CD-828B783E3694}" destId="{925319A8-C6F8-42E8-85A7-2FA067BDDBBF}" srcOrd="1" destOrd="0" presId="urn:microsoft.com/office/officeart/2018/2/layout/IconVerticalSolidList"/>
    <dgm:cxn modelId="{54D8B1A3-4E9F-4E16-AAD4-BF632706E74C}" type="presParOf" srcId="{9034981E-6A3F-4FBF-83CD-828B783E3694}" destId="{5285159D-191A-4419-BBC8-8C9B06C3FBE1}" srcOrd="2" destOrd="0" presId="urn:microsoft.com/office/officeart/2018/2/layout/IconVerticalSolidList"/>
    <dgm:cxn modelId="{F71783DB-D8A8-4CBD-AA58-B19A1C3E560D}" type="presParOf" srcId="{5285159D-191A-4419-BBC8-8C9B06C3FBE1}" destId="{F08B8CB3-78FE-431D-B409-5CDAFCD188E2}" srcOrd="0" destOrd="0" presId="urn:microsoft.com/office/officeart/2018/2/layout/IconVerticalSolidList"/>
    <dgm:cxn modelId="{EC214B71-8C6F-45C5-82EC-4E97A9E3A0BC}" type="presParOf" srcId="{5285159D-191A-4419-BBC8-8C9B06C3FBE1}" destId="{8BC412D5-988B-4E38-B738-40074AF0ED08}" srcOrd="1" destOrd="0" presId="urn:microsoft.com/office/officeart/2018/2/layout/IconVerticalSolidList"/>
    <dgm:cxn modelId="{69DCB38E-B0B0-494F-B02D-51DE305A96CF}" type="presParOf" srcId="{5285159D-191A-4419-BBC8-8C9B06C3FBE1}" destId="{72B198D7-DEB0-4349-B21B-D47729E26102}" srcOrd="2" destOrd="0" presId="urn:microsoft.com/office/officeart/2018/2/layout/IconVerticalSolidList"/>
    <dgm:cxn modelId="{29CBB1BD-A1CE-4B81-8142-BFFDD798CE49}" type="presParOf" srcId="{5285159D-191A-4419-BBC8-8C9B06C3FBE1}" destId="{0C3F6D5B-A0AF-4AFE-B0E9-AD4A8453B6B2}" srcOrd="3" destOrd="0" presId="urn:microsoft.com/office/officeart/2018/2/layout/IconVerticalSolidList"/>
    <dgm:cxn modelId="{DA915D84-FE4F-43C8-9013-DF5D1E685EE2}" type="presParOf" srcId="{9034981E-6A3F-4FBF-83CD-828B783E3694}" destId="{EB0CDE58-377C-4064-BC35-FEE1B9927635}" srcOrd="3" destOrd="0" presId="urn:microsoft.com/office/officeart/2018/2/layout/IconVerticalSolidList"/>
    <dgm:cxn modelId="{611487BB-1029-4F6B-A19D-D820EA658DF2}" type="presParOf" srcId="{9034981E-6A3F-4FBF-83CD-828B783E3694}" destId="{CADA5B14-1551-429F-9C8A-5529381169AE}" srcOrd="4" destOrd="0" presId="urn:microsoft.com/office/officeart/2018/2/layout/IconVerticalSolidList"/>
    <dgm:cxn modelId="{DE527100-2CEF-4AA1-A888-EFA1511F5803}" type="presParOf" srcId="{CADA5B14-1551-429F-9C8A-5529381169AE}" destId="{1A21A3EA-A773-45C0-B379-94672C1F52D4}" srcOrd="0" destOrd="0" presId="urn:microsoft.com/office/officeart/2018/2/layout/IconVerticalSolidList"/>
    <dgm:cxn modelId="{52D2B2D0-3F89-449D-A341-E6E00739B59B}" type="presParOf" srcId="{CADA5B14-1551-429F-9C8A-5529381169AE}" destId="{DA4C64F8-D263-4435-A960-49CACB28110E}" srcOrd="1" destOrd="0" presId="urn:microsoft.com/office/officeart/2018/2/layout/IconVerticalSolidList"/>
    <dgm:cxn modelId="{03C41DA9-09C4-4112-AB6A-B67DEC965F7B}" type="presParOf" srcId="{CADA5B14-1551-429F-9C8A-5529381169AE}" destId="{26431259-8158-45B9-BE27-EC8ADA7C31E7}" srcOrd="2" destOrd="0" presId="urn:microsoft.com/office/officeart/2018/2/layout/IconVerticalSolidList"/>
    <dgm:cxn modelId="{1F1290F3-322D-4121-A02C-051A344B4113}" type="presParOf" srcId="{CADA5B14-1551-429F-9C8A-5529381169AE}" destId="{CDD7C43F-E585-4215-8E81-820E39E3CB9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7061A-99D7-45DE-9D7A-B910E99E879D}">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D0B4CD-4B24-4ABE-9D98-0D8A31821CB0}">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74BCFD-D513-4607-838D-81216052B042}">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Development feasibility is determined by market conditions (supply/demand)</a:t>
          </a:r>
        </a:p>
      </dsp:txBody>
      <dsp:txXfrm>
        <a:off x="1435590" y="531"/>
        <a:ext cx="9080009" cy="1242935"/>
      </dsp:txXfrm>
    </dsp:sp>
    <dsp:sp modelId="{F08B8CB3-78FE-431D-B409-5CDAFCD188E2}">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C412D5-988B-4E38-B738-40074AF0ED08}">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3F6D5B-A0AF-4AFE-B0E9-AD4A8453B6B2}">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Land use and housing policy affects development feasibility</a:t>
          </a:r>
        </a:p>
      </dsp:txBody>
      <dsp:txXfrm>
        <a:off x="1435590" y="1554201"/>
        <a:ext cx="9080009" cy="1242935"/>
      </dsp:txXfrm>
    </dsp:sp>
    <dsp:sp modelId="{1A21A3EA-A773-45C0-B379-94672C1F52D4}">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C64F8-D263-4435-A960-49CACB28110E}">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D7C43F-E585-4215-8E81-820E39E3CB9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The design of a building is constrained by the economics of development</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9F6470-005A-5640-A5FB-2B16FA219F0D}" type="datetimeFigureOut">
              <a:rPr lang="en-US" smtClean="0"/>
              <a:t>7/8/20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5C4E83-0400-4440-94E0-12949C6C8FC8}" type="slidenum">
              <a:rPr lang="en-US" smtClean="0"/>
              <a:t>‹#›</a:t>
            </a:fld>
            <a:endParaRPr lang="en-US"/>
          </a:p>
        </p:txBody>
      </p:sp>
    </p:spTree>
    <p:extLst>
      <p:ext uri="{BB962C8B-B14F-4D97-AF65-F5344CB8AC3E}">
        <p14:creationId xmlns:p14="http://schemas.microsoft.com/office/powerpoint/2010/main" val="1660962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Shanghai</a:t>
            </a:r>
          </a:p>
        </p:txBody>
      </p:sp>
      <p:sp>
        <p:nvSpPr>
          <p:cNvPr id="4" name="Slide Number Placeholder 3"/>
          <p:cNvSpPr>
            <a:spLocks noGrp="1"/>
          </p:cNvSpPr>
          <p:nvPr>
            <p:ph type="sldNum" sz="quarter" idx="5"/>
          </p:nvPr>
        </p:nvSpPr>
        <p:spPr/>
        <p:txBody>
          <a:bodyPr/>
          <a:lstStyle/>
          <a:p>
            <a:fld id="{EB5C4E83-0400-4440-94E0-12949C6C8FC8}" type="slidenum">
              <a:rPr lang="en-US" smtClean="0"/>
              <a:t>1</a:t>
            </a:fld>
            <a:endParaRPr lang="en-US"/>
          </a:p>
        </p:txBody>
      </p:sp>
    </p:spTree>
    <p:extLst>
      <p:ext uri="{BB962C8B-B14F-4D97-AF65-F5344CB8AC3E}">
        <p14:creationId xmlns:p14="http://schemas.microsoft.com/office/powerpoint/2010/main" val="218308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C4E83-0400-4440-94E0-12949C6C8FC8}" type="slidenum">
              <a:rPr lang="en-US" smtClean="0"/>
              <a:t>7</a:t>
            </a:fld>
            <a:endParaRPr lang="en-US"/>
          </a:p>
        </p:txBody>
      </p:sp>
    </p:spTree>
    <p:extLst>
      <p:ext uri="{BB962C8B-B14F-4D97-AF65-F5344CB8AC3E}">
        <p14:creationId xmlns:p14="http://schemas.microsoft.com/office/powerpoint/2010/main" val="3843543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5C4E83-0400-4440-94E0-12949C6C8FC8}" type="slidenum">
              <a:rPr lang="en-US" smtClean="0"/>
              <a:t>16</a:t>
            </a:fld>
            <a:endParaRPr lang="en-US"/>
          </a:p>
        </p:txBody>
      </p:sp>
    </p:spTree>
    <p:extLst>
      <p:ext uri="{BB962C8B-B14F-4D97-AF65-F5344CB8AC3E}">
        <p14:creationId xmlns:p14="http://schemas.microsoft.com/office/powerpoint/2010/main" val="404193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7/8/20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317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7/8/20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261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7/8/20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55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7/8/20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16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7/8/20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0099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7/8/20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787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7/8/20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39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7/8/20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148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7/8/20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645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7/8/20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33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7/8/20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859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7/8/20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08441400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sl.richmond.edu/panorama/redlining/#loc=11/45.513/-122.876&amp;city=portland-or"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sl.richmond.edu/panorama/redlining/#loc=11/45.513/-122.806&amp;city=portland-or&amp;area=D2&amp;text=intr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nytimes.com/2012/04/15/magazine/robert-caros-big-dig.html?pagewanted=3&amp;_r=1&amp;hpw"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mailto:michaelmbuchman@gmail.co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6FDCAB0-DD68-4AD7-A8C2-C3ED37AC7650}"/>
              </a:ext>
            </a:extLst>
          </p:cNvPr>
          <p:cNvPicPr>
            <a:picLocks noChangeAspect="1"/>
          </p:cNvPicPr>
          <p:nvPr/>
        </p:nvPicPr>
        <p:blipFill rotWithShape="1">
          <a:blip r:embed="rId3"/>
          <a:srcRect t="15393"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BFE442-C311-9C44-9A3F-A6DE0A9C353B}"/>
              </a:ext>
            </a:extLst>
          </p:cNvPr>
          <p:cNvSpPr>
            <a:spLocks noGrp="1"/>
          </p:cNvSpPr>
          <p:nvPr>
            <p:ph type="ctrTitle"/>
          </p:nvPr>
        </p:nvSpPr>
        <p:spPr>
          <a:xfrm>
            <a:off x="6095999" y="3834174"/>
            <a:ext cx="5257800" cy="1701570"/>
          </a:xfrm>
        </p:spPr>
        <p:txBody>
          <a:bodyPr anchor="b">
            <a:normAutofit/>
          </a:bodyPr>
          <a:lstStyle/>
          <a:p>
            <a:pPr algn="l"/>
            <a:r>
              <a:rPr lang="en-US" sz="4400" dirty="0"/>
              <a:t>The Shape of a City</a:t>
            </a:r>
          </a:p>
        </p:txBody>
      </p:sp>
      <p:sp>
        <p:nvSpPr>
          <p:cNvPr id="3" name="Subtitle 2">
            <a:extLst>
              <a:ext uri="{FF2B5EF4-FFF2-40B4-BE49-F238E27FC236}">
                <a16:creationId xmlns:a16="http://schemas.microsoft.com/office/drawing/2014/main" id="{8DAAC0C5-5132-BE44-BE0F-93D36A55AF40}"/>
              </a:ext>
            </a:extLst>
          </p:cNvPr>
          <p:cNvSpPr>
            <a:spLocks noGrp="1"/>
          </p:cNvSpPr>
          <p:nvPr>
            <p:ph type="subTitle" idx="1"/>
          </p:nvPr>
        </p:nvSpPr>
        <p:spPr>
          <a:xfrm>
            <a:off x="6096000" y="5592499"/>
            <a:ext cx="5147960" cy="646785"/>
          </a:xfrm>
        </p:spPr>
        <p:txBody>
          <a:bodyPr>
            <a:normAutofit/>
          </a:bodyPr>
          <a:lstStyle/>
          <a:p>
            <a:pPr algn="l"/>
            <a:r>
              <a:rPr lang="en-US" sz="2000" dirty="0"/>
              <a:t>Applications of Urban Data Science in Housing and Land Use</a:t>
            </a:r>
          </a:p>
        </p:txBody>
      </p:sp>
    </p:spTree>
    <p:extLst>
      <p:ext uri="{BB962C8B-B14F-4D97-AF65-F5344CB8AC3E}">
        <p14:creationId xmlns:p14="http://schemas.microsoft.com/office/powerpoint/2010/main" val="46153133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E1B40F-F74B-8741-AB93-6601AA8E4974}"/>
              </a:ext>
            </a:extLst>
          </p:cNvPr>
          <p:cNvSpPr>
            <a:spLocks noGrp="1"/>
          </p:cNvSpPr>
          <p:nvPr>
            <p:ph type="title"/>
          </p:nvPr>
        </p:nvSpPr>
        <p:spPr>
          <a:xfrm>
            <a:off x="838200" y="459863"/>
            <a:ext cx="10515600" cy="1004594"/>
          </a:xfrm>
        </p:spPr>
        <p:txBody>
          <a:bodyPr>
            <a:normAutofit/>
          </a:bodyPr>
          <a:lstStyle/>
          <a:p>
            <a:pPr algn="ctr"/>
            <a:r>
              <a:rPr lang="en-US">
                <a:solidFill>
                  <a:srgbClr val="FFFFFF"/>
                </a:solidFill>
              </a:rPr>
              <a:t>Markets Shape Cities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330ADFF-432C-484B-B53D-9457CD5CE517}"/>
              </a:ext>
            </a:extLst>
          </p:cNvPr>
          <p:cNvGraphicFramePr>
            <a:graphicFrameLocks noGrp="1"/>
          </p:cNvGraphicFramePr>
          <p:nvPr>
            <p:ph idx="1"/>
            <p:extLst>
              <p:ext uri="{D42A27DB-BD31-4B8C-83A1-F6EECF244321}">
                <p14:modId xmlns:p14="http://schemas.microsoft.com/office/powerpoint/2010/main" val="149939363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8585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5B8D89-8F03-2B49-98B3-8D76BDD823F2}"/>
              </a:ext>
            </a:extLst>
          </p:cNvPr>
          <p:cNvSpPr>
            <a:spLocks noGrp="1"/>
          </p:cNvSpPr>
          <p:nvPr>
            <p:ph type="title"/>
          </p:nvPr>
        </p:nvSpPr>
        <p:spPr>
          <a:xfrm>
            <a:off x="686834" y="1153572"/>
            <a:ext cx="3200400" cy="4461163"/>
          </a:xfrm>
        </p:spPr>
        <p:txBody>
          <a:bodyPr>
            <a:normAutofit/>
          </a:bodyPr>
          <a:lstStyle/>
          <a:p>
            <a:r>
              <a:rPr lang="en-US">
                <a:solidFill>
                  <a:srgbClr val="FFFFFF"/>
                </a:solidFill>
              </a:rPr>
              <a:t>Key Takeaway</a:t>
            </a:r>
          </a:p>
        </p:txBody>
      </p:sp>
      <p:sp>
        <p:nvSpPr>
          <p:cNvPr id="3" name="Content Placeholder 2">
            <a:extLst>
              <a:ext uri="{FF2B5EF4-FFF2-40B4-BE49-F238E27FC236}">
                <a16:creationId xmlns:a16="http://schemas.microsoft.com/office/drawing/2014/main" id="{61DFD0D4-AF88-2B49-A0D2-656991245C8F}"/>
              </a:ext>
            </a:extLst>
          </p:cNvPr>
          <p:cNvSpPr>
            <a:spLocks noGrp="1"/>
          </p:cNvSpPr>
          <p:nvPr>
            <p:ph idx="1"/>
          </p:nvPr>
        </p:nvSpPr>
        <p:spPr>
          <a:xfrm>
            <a:off x="4447308" y="591344"/>
            <a:ext cx="6906491" cy="5585619"/>
          </a:xfrm>
        </p:spPr>
        <p:txBody>
          <a:bodyPr anchor="ctr">
            <a:normAutofit/>
          </a:bodyPr>
          <a:lstStyle/>
          <a:p>
            <a:endParaRPr lang="en-US" dirty="0"/>
          </a:p>
          <a:p>
            <a:r>
              <a:rPr lang="en-US" dirty="0"/>
              <a:t>Zoning != Feasibility </a:t>
            </a:r>
          </a:p>
          <a:p>
            <a:endParaRPr lang="en-US" dirty="0"/>
          </a:p>
          <a:p>
            <a:r>
              <a:rPr lang="en-US" dirty="0"/>
              <a:t>Allowing high rise towers within a zoning code does not mean towers will be built</a:t>
            </a:r>
          </a:p>
          <a:p>
            <a:endParaRPr lang="en-US" dirty="0"/>
          </a:p>
          <a:p>
            <a:r>
              <a:rPr lang="en-US" dirty="0"/>
              <a:t>The development needs to be economically viable to occur, thus we see this type of development only in markets with rents that can support it (Manhattan, Shanghai, etc.)</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82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Content Placeholder 4" descr="A close up of a sign&#10;&#10;Description automatically generated">
            <a:extLst>
              <a:ext uri="{FF2B5EF4-FFF2-40B4-BE49-F238E27FC236}">
                <a16:creationId xmlns:a16="http://schemas.microsoft.com/office/drawing/2014/main" id="{FDCDD310-2346-894F-87F1-5EC3B2387BAF}"/>
              </a:ext>
            </a:extLst>
          </p:cNvPr>
          <p:cNvPicPr>
            <a:picLocks noGrp="1" noChangeAspect="1"/>
          </p:cNvPicPr>
          <p:nvPr>
            <p:ph idx="1"/>
          </p:nvPr>
        </p:nvPicPr>
        <p:blipFill rotWithShape="1">
          <a:blip r:embed="rId2"/>
          <a:srcRect t="12829" r="1" b="14670"/>
          <a:stretch/>
        </p:blipFill>
        <p:spPr>
          <a:xfrm>
            <a:off x="5101771" y="10"/>
            <a:ext cx="7094361" cy="6857989"/>
          </a:xfrm>
          <a:prstGeom prst="rect">
            <a:avLst/>
          </a:prstGeom>
        </p:spPr>
      </p:pic>
      <p:sp>
        <p:nvSpPr>
          <p:cNvPr id="14" name="Rectangle 13">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13AE73-023D-9D43-935B-88984E951A89}"/>
              </a:ext>
            </a:extLst>
          </p:cNvPr>
          <p:cNvSpPr>
            <a:spLocks noGrp="1"/>
          </p:cNvSpPr>
          <p:nvPr>
            <p:ph type="title"/>
          </p:nvPr>
        </p:nvSpPr>
        <p:spPr>
          <a:xfrm>
            <a:off x="643467" y="795509"/>
            <a:ext cx="4092525" cy="2798604"/>
          </a:xfrm>
        </p:spPr>
        <p:txBody>
          <a:bodyPr vert="horz" lIns="91440" tIns="45720" rIns="91440" bIns="45720" rtlCol="0" anchor="b">
            <a:normAutofit/>
          </a:bodyPr>
          <a:lstStyle/>
          <a:p>
            <a:pPr algn="ctr"/>
            <a:r>
              <a:rPr lang="en-US" sz="3800" kern="1200">
                <a:solidFill>
                  <a:srgbClr val="FFFFFF"/>
                </a:solidFill>
                <a:latin typeface="+mj-lt"/>
                <a:ea typeface="+mj-ea"/>
                <a:cs typeface="+mj-cs"/>
              </a:rPr>
              <a:t>If you’re interested in urban economics and land use planning…</a:t>
            </a:r>
          </a:p>
        </p:txBody>
      </p:sp>
      <p:sp>
        <p:nvSpPr>
          <p:cNvPr id="18" name="Oval 17">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098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596AC8-FB90-224C-A5BE-372D8CDC3358}"/>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5600" kern="1200">
                <a:solidFill>
                  <a:schemeClr val="tx1"/>
                </a:solidFill>
                <a:latin typeface="+mj-lt"/>
                <a:ea typeface="+mj-ea"/>
                <a:cs typeface="+mj-cs"/>
              </a:rPr>
              <a:t>If markets shape cities, then what role does Urban Data Science play?</a:t>
            </a:r>
          </a:p>
        </p:txBody>
      </p:sp>
      <p:sp>
        <p:nvSpPr>
          <p:cNvPr id="17" name="Oval 16">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16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5AE8-FEF1-3542-B46C-4BB1702EF1AA}"/>
              </a:ext>
            </a:extLst>
          </p:cNvPr>
          <p:cNvSpPr>
            <a:spLocks noGrp="1"/>
          </p:cNvSpPr>
          <p:nvPr>
            <p:ph type="title"/>
          </p:nvPr>
        </p:nvSpPr>
        <p:spPr>
          <a:xfrm>
            <a:off x="206478" y="2439732"/>
            <a:ext cx="12749981" cy="1325563"/>
          </a:xfrm>
        </p:spPr>
        <p:txBody>
          <a:bodyPr>
            <a:noAutofit/>
          </a:bodyPr>
          <a:lstStyle/>
          <a:p>
            <a:r>
              <a:rPr lang="en-US" sz="5400" dirty="0"/>
              <a:t>Markets can produce suboptimal results…</a:t>
            </a:r>
          </a:p>
        </p:txBody>
      </p:sp>
    </p:spTree>
    <p:extLst>
      <p:ext uri="{BB962C8B-B14F-4D97-AF65-F5344CB8AC3E}">
        <p14:creationId xmlns:p14="http://schemas.microsoft.com/office/powerpoint/2010/main" val="3553795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5" name="Rectangle 10">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2">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1D8F66-D122-AB41-8F57-F274FA0CDB38}"/>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dirty="0">
                <a:solidFill>
                  <a:schemeClr val="tx1"/>
                </a:solidFill>
                <a:latin typeface="+mj-lt"/>
                <a:ea typeface="+mj-ea"/>
                <a:cs typeface="+mj-cs"/>
                <a:hlinkClick r:id="rId2"/>
              </a:rPr>
              <a:t>Mapping Inequality</a:t>
            </a:r>
            <a:endParaRPr lang="en-US" sz="6000" kern="1200" dirty="0">
              <a:solidFill>
                <a:schemeClr val="tx1"/>
              </a:solidFill>
              <a:latin typeface="+mj-lt"/>
              <a:ea typeface="+mj-ea"/>
              <a:cs typeface="+mj-cs"/>
            </a:endParaRPr>
          </a:p>
        </p:txBody>
      </p:sp>
      <p:sp>
        <p:nvSpPr>
          <p:cNvPr id="28" name="Oval 16">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Arc 18">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315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3EF96-F114-914D-B3F4-064E88841A0E}"/>
              </a:ext>
            </a:extLst>
          </p:cNvPr>
          <p:cNvSpPr>
            <a:spLocks noGrp="1"/>
          </p:cNvSpPr>
          <p:nvPr>
            <p:ph type="title"/>
          </p:nvPr>
        </p:nvSpPr>
        <p:spPr/>
        <p:txBody>
          <a:bodyPr/>
          <a:lstStyle/>
          <a:p>
            <a:r>
              <a:rPr lang="en-US" dirty="0"/>
              <a:t>Mapping Inequality</a:t>
            </a:r>
          </a:p>
        </p:txBody>
      </p:sp>
      <p:sp>
        <p:nvSpPr>
          <p:cNvPr id="3" name="Content Placeholder 2">
            <a:extLst>
              <a:ext uri="{FF2B5EF4-FFF2-40B4-BE49-F238E27FC236}">
                <a16:creationId xmlns:a16="http://schemas.microsoft.com/office/drawing/2014/main" id="{59003FC8-2D8B-0345-AD5F-4AFE4B093A90}"/>
              </a:ext>
            </a:extLst>
          </p:cNvPr>
          <p:cNvSpPr>
            <a:spLocks noGrp="1"/>
          </p:cNvSpPr>
          <p:nvPr>
            <p:ph idx="1"/>
          </p:nvPr>
        </p:nvSpPr>
        <p:spPr/>
        <p:txBody>
          <a:bodyPr>
            <a:normAutofit/>
          </a:bodyPr>
          <a:lstStyle/>
          <a:p>
            <a:r>
              <a:rPr lang="en-US" sz="2400" dirty="0"/>
              <a:t>“These grades were a tool for redlining: making it difficult or impossible for people in certain areas to access mortgage financing and thus become homeowners. Redlining directed both public and private capital to native-born white families and away from African American and immigrant families. As homeownership was arguably the most significant means of intergenerational wealth building in the United States in the twentieth century, these redlining practices from eight decades ago had long-term effects in creating wealth inequalities that we still see today. </a:t>
            </a:r>
            <a:r>
              <a:rPr lang="en-US" sz="2400" i="1" dirty="0"/>
              <a:t>Mapping Inequality</a:t>
            </a:r>
            <a:r>
              <a:rPr lang="en-US" sz="2400" dirty="0"/>
              <a:t>, we hope, will allow and encourage you to grapple with this history of government policies contributing to inequality.”</a:t>
            </a:r>
          </a:p>
        </p:txBody>
      </p:sp>
      <p:sp>
        <p:nvSpPr>
          <p:cNvPr id="4" name="TextBox 3">
            <a:hlinkClick r:id="rId3"/>
            <a:extLst>
              <a:ext uri="{FF2B5EF4-FFF2-40B4-BE49-F238E27FC236}">
                <a16:creationId xmlns:a16="http://schemas.microsoft.com/office/drawing/2014/main" id="{6E7EDF55-F8A7-1143-A9DB-5AC70489E355}"/>
              </a:ext>
            </a:extLst>
          </p:cNvPr>
          <p:cNvSpPr txBox="1"/>
          <p:nvPr/>
        </p:nvSpPr>
        <p:spPr>
          <a:xfrm>
            <a:off x="4198374" y="6007116"/>
            <a:ext cx="5434781" cy="369332"/>
          </a:xfrm>
          <a:prstGeom prst="rect">
            <a:avLst/>
          </a:prstGeom>
          <a:noFill/>
        </p:spPr>
        <p:txBody>
          <a:bodyPr wrap="square" rtlCol="0">
            <a:spAutoFit/>
          </a:bodyPr>
          <a:lstStyle/>
          <a:p>
            <a:r>
              <a:rPr lang="en-US" dirty="0">
                <a:hlinkClick r:id="rId3"/>
              </a:rPr>
              <a:t>Source: Mapping Inequality</a:t>
            </a:r>
            <a:endParaRPr lang="en-US" dirty="0"/>
          </a:p>
        </p:txBody>
      </p:sp>
    </p:spTree>
    <p:extLst>
      <p:ext uri="{BB962C8B-B14F-4D97-AF65-F5344CB8AC3E}">
        <p14:creationId xmlns:p14="http://schemas.microsoft.com/office/powerpoint/2010/main" val="3496392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301F02-4591-364C-BC2D-FC04F8EB168C}"/>
              </a:ext>
            </a:extLst>
          </p:cNvPr>
          <p:cNvSpPr>
            <a:spLocks noGrp="1"/>
          </p:cNvSpPr>
          <p:nvPr>
            <p:ph type="title"/>
          </p:nvPr>
        </p:nvSpPr>
        <p:spPr>
          <a:xfrm>
            <a:off x="6096000" y="1862283"/>
            <a:ext cx="5130798" cy="2750419"/>
          </a:xfrm>
        </p:spPr>
        <p:txBody>
          <a:bodyPr vert="horz" lIns="91440" tIns="45720" rIns="91440" bIns="45720" rtlCol="0" anchor="b">
            <a:normAutofit fontScale="90000"/>
          </a:bodyPr>
          <a:lstStyle/>
          <a:p>
            <a:pPr algn="ctr"/>
            <a:r>
              <a:rPr lang="en-US" sz="6000" kern="1200" dirty="0">
                <a:solidFill>
                  <a:schemeClr val="tx1"/>
                </a:solidFill>
                <a:latin typeface="+mj-lt"/>
                <a:ea typeface="+mj-ea"/>
                <a:cs typeface="+mj-cs"/>
              </a:rPr>
              <a:t>Portland’s 1938 Homeowners’ Loan Corporation Map (HOLC)</a:t>
            </a:r>
          </a:p>
        </p:txBody>
      </p:sp>
      <p:pic>
        <p:nvPicPr>
          <p:cNvPr id="5" name="Content Placeholder 4">
            <a:extLst>
              <a:ext uri="{FF2B5EF4-FFF2-40B4-BE49-F238E27FC236}">
                <a16:creationId xmlns:a16="http://schemas.microsoft.com/office/drawing/2014/main" id="{59AFACD5-E6A5-5D4C-A002-51EEA2AE4A23}"/>
              </a:ext>
            </a:extLst>
          </p:cNvPr>
          <p:cNvPicPr>
            <a:picLocks noGrp="1" noChangeAspect="1"/>
          </p:cNvPicPr>
          <p:nvPr>
            <p:ph idx="1"/>
          </p:nvPr>
        </p:nvPicPr>
        <p:blipFill>
          <a:blip r:embed="rId2"/>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7632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9818EB-F9B8-6C4B-B226-3A6F61F2A22C}"/>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Portland’s Zoning (2019)</a:t>
            </a:r>
          </a:p>
        </p:txBody>
      </p:sp>
      <p:pic>
        <p:nvPicPr>
          <p:cNvPr id="5" name="Content Placeholder 4">
            <a:extLst>
              <a:ext uri="{FF2B5EF4-FFF2-40B4-BE49-F238E27FC236}">
                <a16:creationId xmlns:a16="http://schemas.microsoft.com/office/drawing/2014/main" id="{1001FC22-0BEF-FE4D-BE99-C1833CB91332}"/>
              </a:ext>
            </a:extLst>
          </p:cNvPr>
          <p:cNvPicPr>
            <a:picLocks noGrp="1" noChangeAspect="1"/>
          </p:cNvPicPr>
          <p:nvPr>
            <p:ph idx="1"/>
          </p:nvPr>
        </p:nvPicPr>
        <p:blipFill>
          <a:blip r:embed="rId2"/>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045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6A3D44-2F99-0E48-889F-6041E973A054}"/>
              </a:ext>
            </a:extLst>
          </p:cNvPr>
          <p:cNvSpPr>
            <a:spLocks noGrp="1"/>
          </p:cNvSpPr>
          <p:nvPr>
            <p:ph type="title"/>
          </p:nvPr>
        </p:nvSpPr>
        <p:spPr>
          <a:xfrm>
            <a:off x="6695285" y="2733442"/>
            <a:ext cx="5336638" cy="1160110"/>
          </a:xfrm>
        </p:spPr>
        <p:txBody>
          <a:bodyPr vert="horz" lIns="91440" tIns="45720" rIns="91440" bIns="45720" rtlCol="0">
            <a:normAutofit fontScale="90000"/>
          </a:bodyPr>
          <a:lstStyle/>
          <a:p>
            <a:r>
              <a:rPr lang="en-US" kern="1200" dirty="0">
                <a:latin typeface="+mj-lt"/>
                <a:ea typeface="+mj-ea"/>
                <a:cs typeface="+mj-cs"/>
              </a:rPr>
              <a:t>Portland’s Zoning by HOLC Grade</a:t>
            </a:r>
          </a:p>
        </p:txBody>
      </p:sp>
      <p:pic>
        <p:nvPicPr>
          <p:cNvPr id="5" name="Content Placeholder 4">
            <a:extLst>
              <a:ext uri="{FF2B5EF4-FFF2-40B4-BE49-F238E27FC236}">
                <a16:creationId xmlns:a16="http://schemas.microsoft.com/office/drawing/2014/main" id="{A29FC46E-B5E2-7D44-ACCA-0C695599B063}"/>
              </a:ext>
            </a:extLst>
          </p:cNvPr>
          <p:cNvPicPr>
            <a:picLocks noChangeAspect="1"/>
          </p:cNvPicPr>
          <p:nvPr/>
        </p:nvPicPr>
        <p:blipFill>
          <a:blip r:embed="rId2"/>
          <a:stretch>
            <a:fillRect/>
          </a:stretch>
        </p:blipFill>
        <p:spPr>
          <a:xfrm>
            <a:off x="243839" y="258062"/>
            <a:ext cx="8147827" cy="6110870"/>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35" name="Arc 34">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33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FCB0A0-939F-F441-B306-7286B6551E0C}"/>
              </a:ext>
            </a:extLst>
          </p:cNvPr>
          <p:cNvSpPr>
            <a:spLocks noGrp="1"/>
          </p:cNvSpPr>
          <p:nvPr>
            <p:ph type="title"/>
          </p:nvPr>
        </p:nvSpPr>
        <p:spPr>
          <a:xfrm>
            <a:off x="956826" y="1112969"/>
            <a:ext cx="3937298" cy="4166010"/>
          </a:xfrm>
        </p:spPr>
        <p:txBody>
          <a:bodyPr>
            <a:normAutofit/>
          </a:bodyPr>
          <a:lstStyle/>
          <a:p>
            <a:r>
              <a:rPr lang="en-US" dirty="0">
                <a:solidFill>
                  <a:srgbClr val="FFFFFF"/>
                </a:solidFill>
              </a:rPr>
              <a:t>About Me</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1708D9A-452F-0C4D-A98D-AB343DA8DEC5}"/>
              </a:ext>
            </a:extLst>
          </p:cNvPr>
          <p:cNvSpPr>
            <a:spLocks noGrp="1"/>
          </p:cNvSpPr>
          <p:nvPr>
            <p:ph idx="1"/>
          </p:nvPr>
        </p:nvSpPr>
        <p:spPr>
          <a:xfrm>
            <a:off x="6096000" y="820880"/>
            <a:ext cx="5257799" cy="4889350"/>
          </a:xfrm>
        </p:spPr>
        <p:txBody>
          <a:bodyPr anchor="t">
            <a:normAutofit lnSpcReduction="10000"/>
          </a:bodyPr>
          <a:lstStyle/>
          <a:p>
            <a:r>
              <a:rPr lang="en-US" sz="2200" dirty="0"/>
              <a:t>Marley Buchman, Economist at ECONorthwest</a:t>
            </a:r>
          </a:p>
          <a:p>
            <a:endParaRPr lang="en-US" sz="2200" dirty="0"/>
          </a:p>
          <a:p>
            <a:r>
              <a:rPr lang="en-US" sz="2200" dirty="0"/>
              <a:t>ECONorthwest is an economic consulting firm based in the pacific northwest (all views expressed in this presentation are my own and do not reflect the views of ECONorthwest)</a:t>
            </a:r>
          </a:p>
          <a:p>
            <a:endParaRPr lang="en-US" sz="2200" dirty="0"/>
          </a:p>
          <a:p>
            <a:r>
              <a:rPr lang="en-US" sz="2200" dirty="0"/>
              <a:t>My work is focused on policy analysis related to questions of housing and land use</a:t>
            </a:r>
          </a:p>
          <a:p>
            <a:endParaRPr lang="en-US" sz="2200" dirty="0"/>
          </a:p>
          <a:p>
            <a:r>
              <a:rPr lang="en-US" sz="2200" dirty="0"/>
              <a:t>I’m also an organizer of the Portland R Meetup</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233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99F3E527-8767-1849-8C04-72C9CB1C702D}"/>
              </a:ext>
            </a:extLst>
          </p:cNvPr>
          <p:cNvPicPr>
            <a:picLocks noChangeAspect="1"/>
          </p:cNvPicPr>
          <p:nvPr/>
        </p:nvPicPr>
        <p:blipFill>
          <a:blip r:embed="rId2"/>
          <a:stretch>
            <a:fillRect/>
          </a:stretch>
        </p:blipFill>
        <p:spPr>
          <a:xfrm>
            <a:off x="1215556" y="192671"/>
            <a:ext cx="8614243" cy="6460682"/>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23" name="Arc 2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932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5AE8-FEF1-3542-B46C-4BB1702EF1AA}"/>
              </a:ext>
            </a:extLst>
          </p:cNvPr>
          <p:cNvSpPr>
            <a:spLocks noGrp="1"/>
          </p:cNvSpPr>
          <p:nvPr>
            <p:ph type="title"/>
          </p:nvPr>
        </p:nvSpPr>
        <p:spPr>
          <a:xfrm>
            <a:off x="206478" y="2439732"/>
            <a:ext cx="12749981" cy="1325563"/>
          </a:xfrm>
        </p:spPr>
        <p:txBody>
          <a:bodyPr>
            <a:noAutofit/>
          </a:bodyPr>
          <a:lstStyle/>
          <a:p>
            <a:r>
              <a:rPr lang="en-US" sz="5400" dirty="0"/>
              <a:t>Politics can produce suboptimal results…</a:t>
            </a:r>
          </a:p>
        </p:txBody>
      </p:sp>
    </p:spTree>
    <p:extLst>
      <p:ext uri="{BB962C8B-B14F-4D97-AF65-F5344CB8AC3E}">
        <p14:creationId xmlns:p14="http://schemas.microsoft.com/office/powerpoint/2010/main" val="1897226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wearing a suit and tie&#10;&#10;Description automatically generated">
            <a:extLst>
              <a:ext uri="{FF2B5EF4-FFF2-40B4-BE49-F238E27FC236}">
                <a16:creationId xmlns:a16="http://schemas.microsoft.com/office/drawing/2014/main" id="{448570E9-A362-454E-BA70-61FE59CCD9E6}"/>
              </a:ext>
            </a:extLst>
          </p:cNvPr>
          <p:cNvPicPr>
            <a:picLocks noGrp="1" noChangeAspect="1"/>
          </p:cNvPicPr>
          <p:nvPr>
            <p:ph idx="1"/>
          </p:nvPr>
        </p:nvPicPr>
        <p:blipFill rotWithShape="1">
          <a:blip r:embed="rId2"/>
          <a:srcRect t="3114" b="11356"/>
          <a:stretch/>
        </p:blipFill>
        <p:spPr>
          <a:xfrm>
            <a:off x="-5355" y="-1"/>
            <a:ext cx="12188932" cy="6857990"/>
          </a:xfrm>
          <a:prstGeom prst="rect">
            <a:avLst/>
          </a:prstGeom>
        </p:spPr>
      </p:pic>
      <p:sp>
        <p:nvSpPr>
          <p:cNvPr id="16" name="Rectangle 15">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715EDF-BEA3-784F-B332-D1273FC5D186}"/>
              </a:ext>
            </a:extLst>
          </p:cNvPr>
          <p:cNvSpPr>
            <a:spLocks noGrp="1"/>
          </p:cNvSpPr>
          <p:nvPr>
            <p:ph type="title"/>
          </p:nvPr>
        </p:nvSpPr>
        <p:spPr>
          <a:xfrm>
            <a:off x="7579795" y="370770"/>
            <a:ext cx="5257800" cy="1701570"/>
          </a:xfrm>
        </p:spPr>
        <p:txBody>
          <a:bodyPr vert="horz" lIns="91440" tIns="45720" rIns="91440" bIns="45720" rtlCol="0" anchor="b">
            <a:normAutofit/>
          </a:bodyPr>
          <a:lstStyle/>
          <a:p>
            <a:r>
              <a:rPr lang="en-US" kern="1200" dirty="0">
                <a:solidFill>
                  <a:schemeClr val="tx1"/>
                </a:solidFill>
                <a:latin typeface="+mj-lt"/>
                <a:ea typeface="+mj-ea"/>
                <a:cs typeface="+mj-cs"/>
              </a:rPr>
              <a:t>Does anyone know who this is?</a:t>
            </a:r>
          </a:p>
        </p:txBody>
      </p:sp>
      <p:sp>
        <p:nvSpPr>
          <p:cNvPr id="6" name="TextBox 5">
            <a:extLst>
              <a:ext uri="{FF2B5EF4-FFF2-40B4-BE49-F238E27FC236}">
                <a16:creationId xmlns:a16="http://schemas.microsoft.com/office/drawing/2014/main" id="{46BDB5DF-5D3E-E149-A936-0BAD4FAA005A}"/>
              </a:ext>
            </a:extLst>
          </p:cNvPr>
          <p:cNvSpPr txBox="1"/>
          <p:nvPr/>
        </p:nvSpPr>
        <p:spPr>
          <a:xfrm>
            <a:off x="10440753" y="6487230"/>
            <a:ext cx="2865120" cy="215444"/>
          </a:xfrm>
          <a:prstGeom prst="rect">
            <a:avLst/>
          </a:prstGeom>
          <a:noFill/>
        </p:spPr>
        <p:txBody>
          <a:bodyPr wrap="square" rtlCol="0">
            <a:spAutoFit/>
          </a:bodyPr>
          <a:lstStyle/>
          <a:p>
            <a:r>
              <a:rPr lang="en-US" sz="800" dirty="0"/>
              <a:t>Source: NY Daily News</a:t>
            </a:r>
          </a:p>
        </p:txBody>
      </p:sp>
    </p:spTree>
    <p:extLst>
      <p:ext uri="{BB962C8B-B14F-4D97-AF65-F5344CB8AC3E}">
        <p14:creationId xmlns:p14="http://schemas.microsoft.com/office/powerpoint/2010/main" val="421129150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4"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1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09EA05-0DC5-5044-A7DD-742A13B403AC}"/>
              </a:ext>
            </a:extLst>
          </p:cNvPr>
          <p:cNvSpPr>
            <a:spLocks noGrp="1"/>
          </p:cNvSpPr>
          <p:nvPr>
            <p:ph type="title"/>
          </p:nvPr>
        </p:nvSpPr>
        <p:spPr>
          <a:xfrm>
            <a:off x="793617" y="1070016"/>
            <a:ext cx="4467792" cy="3060541"/>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He’s the subject of this book</a:t>
            </a:r>
          </a:p>
        </p:txBody>
      </p:sp>
      <p:sp>
        <p:nvSpPr>
          <p:cNvPr id="28" name="Oval 1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close up of text on a white background&#10;&#10;Description automatically generated">
            <a:extLst>
              <a:ext uri="{FF2B5EF4-FFF2-40B4-BE49-F238E27FC236}">
                <a16:creationId xmlns:a16="http://schemas.microsoft.com/office/drawing/2014/main" id="{3153F4BB-C648-A24A-B72A-D22BC4AC6D98}"/>
              </a:ext>
            </a:extLst>
          </p:cNvPr>
          <p:cNvPicPr>
            <a:picLocks noGrp="1" noChangeAspect="1"/>
          </p:cNvPicPr>
          <p:nvPr>
            <p:ph idx="1"/>
          </p:nvPr>
        </p:nvPicPr>
        <p:blipFill>
          <a:blip r:embed="rId2"/>
          <a:stretch>
            <a:fillRect/>
          </a:stretch>
        </p:blipFill>
        <p:spPr>
          <a:xfrm>
            <a:off x="6737174" y="1374798"/>
            <a:ext cx="3081303"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470298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03D0-D8CA-8D48-92AF-A2D122E57196}"/>
              </a:ext>
            </a:extLst>
          </p:cNvPr>
          <p:cNvSpPr>
            <a:spLocks noGrp="1"/>
          </p:cNvSpPr>
          <p:nvPr>
            <p:ph type="title"/>
          </p:nvPr>
        </p:nvSpPr>
        <p:spPr/>
        <p:txBody>
          <a:bodyPr/>
          <a:lstStyle/>
          <a:p>
            <a:r>
              <a:rPr lang="en-US" dirty="0"/>
              <a:t>Power Broker</a:t>
            </a:r>
          </a:p>
        </p:txBody>
      </p:sp>
      <p:sp>
        <p:nvSpPr>
          <p:cNvPr id="3" name="Content Placeholder 2">
            <a:extLst>
              <a:ext uri="{FF2B5EF4-FFF2-40B4-BE49-F238E27FC236}">
                <a16:creationId xmlns:a16="http://schemas.microsoft.com/office/drawing/2014/main" id="{64BF357F-C448-3949-8464-D5324500D028}"/>
              </a:ext>
            </a:extLst>
          </p:cNvPr>
          <p:cNvSpPr>
            <a:spLocks noGrp="1"/>
          </p:cNvSpPr>
          <p:nvPr>
            <p:ph idx="1"/>
          </p:nvPr>
        </p:nvSpPr>
        <p:spPr/>
        <p:txBody>
          <a:bodyPr/>
          <a:lstStyle/>
          <a:p>
            <a:r>
              <a:rPr lang="en-US" dirty="0"/>
              <a:t>““They were talking one day about highways and where they got built,” he recalled, “and here were these mathematical formulas about traffic density and population density and so on, and all of a sudden I said to myself: ‘This is completely wrong. This isn’t why highways get built. Highways get built because Robert Moses wants them built there. If you don’t find out and explain to people where Robert Moses gets his power, then everything else you do is going to be dishonest.’ ” -– Robert Caro</a:t>
            </a:r>
          </a:p>
        </p:txBody>
      </p:sp>
      <p:sp>
        <p:nvSpPr>
          <p:cNvPr id="4" name="TextBox 3">
            <a:extLst>
              <a:ext uri="{FF2B5EF4-FFF2-40B4-BE49-F238E27FC236}">
                <a16:creationId xmlns:a16="http://schemas.microsoft.com/office/drawing/2014/main" id="{90C9608E-05C7-5E42-B66C-82B0B8ABD118}"/>
              </a:ext>
            </a:extLst>
          </p:cNvPr>
          <p:cNvSpPr txBox="1"/>
          <p:nvPr/>
        </p:nvSpPr>
        <p:spPr>
          <a:xfrm>
            <a:off x="9429135" y="6046839"/>
            <a:ext cx="2379407" cy="369332"/>
          </a:xfrm>
          <a:prstGeom prst="rect">
            <a:avLst/>
          </a:prstGeom>
          <a:noFill/>
        </p:spPr>
        <p:txBody>
          <a:bodyPr wrap="square" rtlCol="0">
            <a:spAutoFit/>
          </a:bodyPr>
          <a:lstStyle/>
          <a:p>
            <a:r>
              <a:rPr lang="en-US" dirty="0">
                <a:hlinkClick r:id="rId2"/>
              </a:rPr>
              <a:t>Source: NYTimes</a:t>
            </a:r>
            <a:endParaRPr lang="en-US" dirty="0"/>
          </a:p>
        </p:txBody>
      </p:sp>
    </p:spTree>
    <p:extLst>
      <p:ext uri="{BB962C8B-B14F-4D97-AF65-F5344CB8AC3E}">
        <p14:creationId xmlns:p14="http://schemas.microsoft.com/office/powerpoint/2010/main" val="2640318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F78C0-0258-6045-A00A-465CB9D48E01}"/>
              </a:ext>
            </a:extLst>
          </p:cNvPr>
          <p:cNvSpPr>
            <a:spLocks noGrp="1"/>
          </p:cNvSpPr>
          <p:nvPr>
            <p:ph type="title"/>
          </p:nvPr>
        </p:nvSpPr>
        <p:spPr>
          <a:xfrm>
            <a:off x="1026242" y="2315845"/>
            <a:ext cx="10515600" cy="1325563"/>
          </a:xfrm>
        </p:spPr>
        <p:txBody>
          <a:bodyPr/>
          <a:lstStyle/>
          <a:p>
            <a:r>
              <a:rPr lang="en-US" dirty="0"/>
              <a:t>How can we use data to make better policy?</a:t>
            </a:r>
          </a:p>
        </p:txBody>
      </p:sp>
    </p:spTree>
    <p:extLst>
      <p:ext uri="{BB962C8B-B14F-4D97-AF65-F5344CB8AC3E}">
        <p14:creationId xmlns:p14="http://schemas.microsoft.com/office/powerpoint/2010/main" val="1221795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303EBB-13C6-7E4D-B289-E8F97D276AB9}"/>
              </a:ext>
            </a:extLst>
          </p:cNvPr>
          <p:cNvSpPr>
            <a:spLocks noGrp="1"/>
          </p:cNvSpPr>
          <p:nvPr>
            <p:ph type="title"/>
          </p:nvPr>
        </p:nvSpPr>
        <p:spPr>
          <a:xfrm>
            <a:off x="6963908" y="2530828"/>
            <a:ext cx="4771178" cy="1160110"/>
          </a:xfrm>
        </p:spPr>
        <p:txBody>
          <a:bodyPr>
            <a:normAutofit fontScale="90000"/>
          </a:bodyPr>
          <a:lstStyle/>
          <a:p>
            <a:r>
              <a:rPr lang="en-US" dirty="0"/>
              <a:t>We can use a KNN algorithm to define the boundaries and specifications of a density bonus policy</a:t>
            </a:r>
          </a:p>
        </p:txBody>
      </p:sp>
      <p:pic>
        <p:nvPicPr>
          <p:cNvPr id="5" name="Content Placeholder 4" descr="A close up of a map&#10;&#10;Description automatically generated">
            <a:extLst>
              <a:ext uri="{FF2B5EF4-FFF2-40B4-BE49-F238E27FC236}">
                <a16:creationId xmlns:a16="http://schemas.microsoft.com/office/drawing/2014/main" id="{4EA85DF6-E43C-1843-9893-F5DBA63A3719}"/>
              </a:ext>
            </a:extLst>
          </p:cNvPr>
          <p:cNvPicPr>
            <a:picLocks noChangeAspect="1"/>
          </p:cNvPicPr>
          <p:nvPr/>
        </p:nvPicPr>
        <p:blipFill>
          <a:blip r:embed="rId2"/>
          <a:stretch>
            <a:fillRect/>
          </a:stretch>
        </p:blipFill>
        <p:spPr>
          <a:xfrm>
            <a:off x="800101" y="289803"/>
            <a:ext cx="6278394" cy="6278394"/>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29" name="Arc 1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063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CEC9BB-B0A6-4446-9BF8-18F81EC4E944}"/>
              </a:ext>
            </a:extLst>
          </p:cNvPr>
          <p:cNvSpPr>
            <a:spLocks noGrp="1"/>
          </p:cNvSpPr>
          <p:nvPr>
            <p:ph type="title"/>
          </p:nvPr>
        </p:nvSpPr>
        <p:spPr>
          <a:xfrm>
            <a:off x="7205641" y="2268320"/>
            <a:ext cx="4771178" cy="1160110"/>
          </a:xfrm>
        </p:spPr>
        <p:txBody>
          <a:bodyPr>
            <a:normAutofit fontScale="90000"/>
          </a:bodyPr>
          <a:lstStyle/>
          <a:p>
            <a:r>
              <a:rPr lang="en-US" dirty="0"/>
              <a:t>Same example but using two-bedroom rents</a:t>
            </a:r>
          </a:p>
        </p:txBody>
      </p:sp>
      <p:pic>
        <p:nvPicPr>
          <p:cNvPr id="5" name="Content Placeholder 4" descr="A close up of a map&#10;&#10;Description automatically generated">
            <a:extLst>
              <a:ext uri="{FF2B5EF4-FFF2-40B4-BE49-F238E27FC236}">
                <a16:creationId xmlns:a16="http://schemas.microsoft.com/office/drawing/2014/main" id="{C5CFAA57-53DA-1149-A720-AFA2CC7C524F}"/>
              </a:ext>
            </a:extLst>
          </p:cNvPr>
          <p:cNvPicPr>
            <a:picLocks noChangeAspect="1"/>
          </p:cNvPicPr>
          <p:nvPr/>
        </p:nvPicPr>
        <p:blipFill>
          <a:blip r:embed="rId2"/>
          <a:stretch>
            <a:fillRect/>
          </a:stretch>
        </p:blipFill>
        <p:spPr>
          <a:xfrm>
            <a:off x="491490" y="203508"/>
            <a:ext cx="6449845" cy="6449845"/>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4" name="Arc 13">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207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88C82-C124-AF40-ADEF-98F978C093D7}"/>
              </a:ext>
            </a:extLst>
          </p:cNvPr>
          <p:cNvSpPr>
            <a:spLocks noGrp="1"/>
          </p:cNvSpPr>
          <p:nvPr>
            <p:ph type="title"/>
          </p:nvPr>
        </p:nvSpPr>
        <p:spPr/>
        <p:txBody>
          <a:bodyPr/>
          <a:lstStyle/>
          <a:p>
            <a:r>
              <a:rPr lang="en-US" dirty="0"/>
              <a:t>Most Common Workflows</a:t>
            </a:r>
          </a:p>
        </p:txBody>
      </p:sp>
      <p:sp>
        <p:nvSpPr>
          <p:cNvPr id="3" name="Content Placeholder 2">
            <a:extLst>
              <a:ext uri="{FF2B5EF4-FFF2-40B4-BE49-F238E27FC236}">
                <a16:creationId xmlns:a16="http://schemas.microsoft.com/office/drawing/2014/main" id="{B3791561-2B40-9E41-A72D-9FF0F97E4992}"/>
              </a:ext>
            </a:extLst>
          </p:cNvPr>
          <p:cNvSpPr>
            <a:spLocks noGrp="1"/>
          </p:cNvSpPr>
          <p:nvPr>
            <p:ph idx="1"/>
          </p:nvPr>
        </p:nvSpPr>
        <p:spPr/>
        <p:txBody>
          <a:bodyPr/>
          <a:lstStyle/>
          <a:p>
            <a:r>
              <a:rPr lang="en-US" dirty="0"/>
              <a:t>Model how a change in a specific policy would affect land use and development</a:t>
            </a:r>
          </a:p>
          <a:p>
            <a:endParaRPr lang="en-US" dirty="0"/>
          </a:p>
          <a:p>
            <a:r>
              <a:rPr lang="en-US" dirty="0"/>
              <a:t>Identify potential policy interventions that would achieve a specific goal as it relates to housing and land use</a:t>
            </a:r>
          </a:p>
          <a:p>
            <a:endParaRPr lang="en-US" dirty="0"/>
          </a:p>
          <a:p>
            <a:r>
              <a:rPr lang="en-US" dirty="0"/>
              <a:t>These analyses rely on proforma modeling, econometric modeling, and machine learning</a:t>
            </a:r>
          </a:p>
        </p:txBody>
      </p:sp>
    </p:spTree>
    <p:extLst>
      <p:ext uri="{BB962C8B-B14F-4D97-AF65-F5344CB8AC3E}">
        <p14:creationId xmlns:p14="http://schemas.microsoft.com/office/powerpoint/2010/main" val="3382135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40D7B4-4E22-5042-A379-593E88FB9858}"/>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Policy: T.O.D.</a:t>
            </a:r>
          </a:p>
        </p:txBody>
      </p:sp>
      <p:sp>
        <p:nvSpPr>
          <p:cNvPr id="3" name="Content Placeholder 2">
            <a:extLst>
              <a:ext uri="{FF2B5EF4-FFF2-40B4-BE49-F238E27FC236}">
                <a16:creationId xmlns:a16="http://schemas.microsoft.com/office/drawing/2014/main" id="{E76D8848-2C2D-5E45-BB1D-6EB8DD98210F}"/>
              </a:ext>
            </a:extLst>
          </p:cNvPr>
          <p:cNvSpPr>
            <a:spLocks noGrp="1"/>
          </p:cNvSpPr>
          <p:nvPr>
            <p:ph idx="1"/>
          </p:nvPr>
        </p:nvSpPr>
        <p:spPr>
          <a:xfrm>
            <a:off x="4447308" y="591344"/>
            <a:ext cx="6906491" cy="5585619"/>
          </a:xfrm>
        </p:spPr>
        <p:txBody>
          <a:bodyPr anchor="ctr">
            <a:normAutofit/>
          </a:bodyPr>
          <a:lstStyle/>
          <a:p>
            <a:r>
              <a:rPr lang="en-US" dirty="0"/>
              <a:t>Incentivize housing development in areas with less dependence on personal automobiles for transportation</a:t>
            </a:r>
          </a:p>
          <a:p>
            <a:endParaRPr lang="en-US" dirty="0"/>
          </a:p>
          <a:p>
            <a:r>
              <a:rPr lang="en-US" dirty="0"/>
              <a:t>Transit Oriented Development (T.O.D.)</a:t>
            </a:r>
          </a:p>
          <a:p>
            <a:endParaRPr lang="en-US" dirty="0"/>
          </a:p>
          <a:p>
            <a:r>
              <a:rPr lang="en-US" dirty="0"/>
              <a:t>Environmental benefits along with reduced burden on transportation networks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6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5548-043B-454A-8D68-D18E82CDE5F5}"/>
              </a:ext>
            </a:extLst>
          </p:cNvPr>
          <p:cNvSpPr>
            <a:spLocks noGrp="1"/>
          </p:cNvSpPr>
          <p:nvPr>
            <p:ph type="title"/>
          </p:nvPr>
        </p:nvSpPr>
        <p:spPr/>
        <p:txBody>
          <a:bodyPr/>
          <a:lstStyle/>
          <a:p>
            <a:r>
              <a:rPr lang="en-US" dirty="0"/>
              <a:t>What is Urban Data Science?</a:t>
            </a:r>
          </a:p>
        </p:txBody>
      </p:sp>
      <p:sp>
        <p:nvSpPr>
          <p:cNvPr id="3" name="Content Placeholder 2">
            <a:extLst>
              <a:ext uri="{FF2B5EF4-FFF2-40B4-BE49-F238E27FC236}">
                <a16:creationId xmlns:a16="http://schemas.microsoft.com/office/drawing/2014/main" id="{B8AC30D5-2817-674D-B161-F585D2FF9B0B}"/>
              </a:ext>
            </a:extLst>
          </p:cNvPr>
          <p:cNvSpPr>
            <a:spLocks noGrp="1"/>
          </p:cNvSpPr>
          <p:nvPr>
            <p:ph idx="1"/>
          </p:nvPr>
        </p:nvSpPr>
        <p:spPr/>
        <p:txBody>
          <a:bodyPr/>
          <a:lstStyle/>
          <a:p>
            <a:r>
              <a:rPr lang="en-US" dirty="0"/>
              <a:t>Application of the Data Science toolkit to social science research questions (economics, sociology, criminology, urban planning, transportation planning, etc.)</a:t>
            </a:r>
          </a:p>
          <a:p>
            <a:endParaRPr lang="en-US" dirty="0"/>
          </a:p>
          <a:p>
            <a:r>
              <a:rPr lang="en-US" dirty="0"/>
              <a:t>Typically there is a large spatial component to the analysis/research</a:t>
            </a:r>
          </a:p>
          <a:p>
            <a:endParaRPr lang="en-US" dirty="0"/>
          </a:p>
          <a:p>
            <a:r>
              <a:rPr lang="en-US" dirty="0"/>
              <a:t>Notable Python Libraries: </a:t>
            </a:r>
            <a:r>
              <a:rPr lang="en-US" dirty="0" err="1"/>
              <a:t>PySAL</a:t>
            </a:r>
            <a:r>
              <a:rPr lang="en-US" dirty="0"/>
              <a:t>, </a:t>
            </a:r>
            <a:r>
              <a:rPr lang="en-US" dirty="0" err="1"/>
              <a:t>GeoPandas</a:t>
            </a:r>
            <a:r>
              <a:rPr lang="en-US" dirty="0"/>
              <a:t>, Fiona, </a:t>
            </a:r>
            <a:r>
              <a:rPr lang="en-US" dirty="0" err="1"/>
              <a:t>OSMnx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300311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A0D482-9B48-8645-8B20-5EF19C6BFDA2}"/>
              </a:ext>
            </a:extLst>
          </p:cNvPr>
          <p:cNvSpPr>
            <a:spLocks noGrp="1"/>
          </p:cNvSpPr>
          <p:nvPr>
            <p:ph type="title"/>
          </p:nvPr>
        </p:nvSpPr>
        <p:spPr>
          <a:xfrm>
            <a:off x="2290268" y="-90734"/>
            <a:ext cx="7428464" cy="1642718"/>
          </a:xfrm>
        </p:spPr>
        <p:txBody>
          <a:bodyPr vert="horz" lIns="91440" tIns="45720" rIns="91440" bIns="45720" rtlCol="0" anchor="b">
            <a:normAutofit fontScale="90000"/>
          </a:bodyPr>
          <a:lstStyle/>
          <a:p>
            <a:r>
              <a:rPr lang="en-US" sz="6000" kern="1200" dirty="0">
                <a:solidFill>
                  <a:schemeClr val="tx1"/>
                </a:solidFill>
                <a:latin typeface="+mj-lt"/>
                <a:ea typeface="+mj-ea"/>
                <a:cs typeface="+mj-cs"/>
              </a:rPr>
              <a:t>Where are these places? </a:t>
            </a:r>
          </a:p>
        </p:txBody>
      </p:sp>
      <p:sp>
        <p:nvSpPr>
          <p:cNvPr id="23" name="Rectangle 17">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Content Placeholder 4" descr="A close up of a map&#10;&#10;Description automatically generated">
            <a:extLst>
              <a:ext uri="{FF2B5EF4-FFF2-40B4-BE49-F238E27FC236}">
                <a16:creationId xmlns:a16="http://schemas.microsoft.com/office/drawing/2014/main" id="{13F89B15-6F65-0341-B01E-3AF71E72473F}"/>
              </a:ext>
            </a:extLst>
          </p:cNvPr>
          <p:cNvPicPr>
            <a:picLocks noGrp="1" noChangeAspect="1"/>
          </p:cNvPicPr>
          <p:nvPr>
            <p:ph idx="1"/>
          </p:nvPr>
        </p:nvPicPr>
        <p:blipFill>
          <a:blip r:embed="rId2"/>
          <a:stretch>
            <a:fillRect/>
          </a:stretch>
        </p:blipFill>
        <p:spPr>
          <a:xfrm>
            <a:off x="1501342" y="1919699"/>
            <a:ext cx="9308296" cy="4083432"/>
          </a:xfrm>
        </p:spPr>
      </p:pic>
    </p:spTree>
    <p:extLst>
      <p:ext uri="{BB962C8B-B14F-4D97-AF65-F5344CB8AC3E}">
        <p14:creationId xmlns:p14="http://schemas.microsoft.com/office/powerpoint/2010/main" val="23956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D15B5-016D-7940-9075-E7EF5509D8D5}"/>
              </a:ext>
            </a:extLst>
          </p:cNvPr>
          <p:cNvSpPr>
            <a:spLocks noGrp="1"/>
          </p:cNvSpPr>
          <p:nvPr>
            <p:ph type="title"/>
          </p:nvPr>
        </p:nvSpPr>
        <p:spPr>
          <a:xfrm>
            <a:off x="3003884" y="220746"/>
            <a:ext cx="10515600" cy="1325563"/>
          </a:xfrm>
        </p:spPr>
        <p:txBody>
          <a:bodyPr/>
          <a:lstStyle/>
          <a:p>
            <a:r>
              <a:rPr lang="en-US" dirty="0"/>
              <a:t>Closer look at Hartford</a:t>
            </a:r>
          </a:p>
        </p:txBody>
      </p:sp>
      <p:pic>
        <p:nvPicPr>
          <p:cNvPr id="8" name="Content Placeholder 4" descr="A close up of a logo&#10;&#10;Description automatically generated">
            <a:extLst>
              <a:ext uri="{FF2B5EF4-FFF2-40B4-BE49-F238E27FC236}">
                <a16:creationId xmlns:a16="http://schemas.microsoft.com/office/drawing/2014/main" id="{D46ACF35-576C-054C-8B3C-0891A7C7C72E}"/>
              </a:ext>
            </a:extLst>
          </p:cNvPr>
          <p:cNvPicPr>
            <a:picLocks noGrp="1" noChangeAspect="1"/>
          </p:cNvPicPr>
          <p:nvPr>
            <p:ph idx="1"/>
          </p:nvPr>
        </p:nvPicPr>
        <p:blipFill>
          <a:blip r:embed="rId2"/>
          <a:stretch>
            <a:fillRect/>
          </a:stretch>
        </p:blipFill>
        <p:spPr>
          <a:xfrm>
            <a:off x="2466475" y="1690688"/>
            <a:ext cx="7922126" cy="4818613"/>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Tree>
    <p:extLst>
      <p:ext uri="{BB962C8B-B14F-4D97-AF65-F5344CB8AC3E}">
        <p14:creationId xmlns:p14="http://schemas.microsoft.com/office/powerpoint/2010/main" val="178606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0C35-5A10-4E43-B9EF-A1B03611A81E}"/>
              </a:ext>
            </a:extLst>
          </p:cNvPr>
          <p:cNvSpPr>
            <a:spLocks noGrp="1"/>
          </p:cNvSpPr>
          <p:nvPr>
            <p:ph type="title"/>
          </p:nvPr>
        </p:nvSpPr>
        <p:spPr/>
        <p:txBody>
          <a:bodyPr/>
          <a:lstStyle/>
          <a:p>
            <a:r>
              <a:rPr lang="en-US" dirty="0"/>
              <a:t>Least amount of miles driven in NYC commute corridor</a:t>
            </a:r>
          </a:p>
        </p:txBody>
      </p:sp>
      <p:pic>
        <p:nvPicPr>
          <p:cNvPr id="6" name="Content Placeholder 5" descr="A close up of a map&#10;&#10;Description automatically generated">
            <a:extLst>
              <a:ext uri="{FF2B5EF4-FFF2-40B4-BE49-F238E27FC236}">
                <a16:creationId xmlns:a16="http://schemas.microsoft.com/office/drawing/2014/main" id="{539CF6BA-1FC9-8F4B-B6B8-FCC4598B78FB}"/>
              </a:ext>
            </a:extLst>
          </p:cNvPr>
          <p:cNvPicPr>
            <a:picLocks noGrp="1" noChangeAspect="1"/>
          </p:cNvPicPr>
          <p:nvPr>
            <p:ph idx="1"/>
          </p:nvPr>
        </p:nvPicPr>
        <p:blipFill>
          <a:blip r:embed="rId2"/>
          <a:stretch>
            <a:fillRect/>
          </a:stretch>
        </p:blipFill>
        <p:spPr>
          <a:xfrm>
            <a:off x="1801089" y="1969544"/>
            <a:ext cx="8940772" cy="3632994"/>
          </a:xfrm>
        </p:spPr>
      </p:pic>
    </p:spTree>
    <p:extLst>
      <p:ext uri="{BB962C8B-B14F-4D97-AF65-F5344CB8AC3E}">
        <p14:creationId xmlns:p14="http://schemas.microsoft.com/office/powerpoint/2010/main" val="234765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EB31-E26C-9C4B-BF30-1BA9741A84E1}"/>
              </a:ext>
            </a:extLst>
          </p:cNvPr>
          <p:cNvSpPr>
            <a:spLocks noGrp="1"/>
          </p:cNvSpPr>
          <p:nvPr>
            <p:ph type="title"/>
          </p:nvPr>
        </p:nvSpPr>
        <p:spPr>
          <a:xfrm>
            <a:off x="1451811" y="0"/>
            <a:ext cx="10515600" cy="1325563"/>
          </a:xfrm>
        </p:spPr>
        <p:txBody>
          <a:bodyPr/>
          <a:lstStyle/>
          <a:p>
            <a:r>
              <a:rPr lang="en-US" dirty="0"/>
              <a:t>Is there capacity to build more housing?</a:t>
            </a:r>
          </a:p>
        </p:txBody>
      </p:sp>
      <p:pic>
        <p:nvPicPr>
          <p:cNvPr id="5" name="Content Placeholder 4" descr="A close up of a map&#10;&#10;Description automatically generated">
            <a:extLst>
              <a:ext uri="{FF2B5EF4-FFF2-40B4-BE49-F238E27FC236}">
                <a16:creationId xmlns:a16="http://schemas.microsoft.com/office/drawing/2014/main" id="{C5B144BF-5826-1942-88F2-6EA10886B424}"/>
              </a:ext>
            </a:extLst>
          </p:cNvPr>
          <p:cNvPicPr>
            <a:picLocks noGrp="1" noChangeAspect="1"/>
          </p:cNvPicPr>
          <p:nvPr>
            <p:ph idx="1"/>
          </p:nvPr>
        </p:nvPicPr>
        <p:blipFill>
          <a:blip r:embed="rId2"/>
          <a:stretch>
            <a:fillRect/>
          </a:stretch>
        </p:blipFill>
        <p:spPr>
          <a:xfrm>
            <a:off x="2875547" y="1416551"/>
            <a:ext cx="6659154" cy="5318484"/>
          </a:xfrm>
        </p:spPr>
      </p:pic>
    </p:spTree>
    <p:extLst>
      <p:ext uri="{BB962C8B-B14F-4D97-AF65-F5344CB8AC3E}">
        <p14:creationId xmlns:p14="http://schemas.microsoft.com/office/powerpoint/2010/main" val="951660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0243FE-D8CB-654C-AFAA-EC76220AB15D}"/>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Policy Goal: Avoid Displacement</a:t>
            </a:r>
          </a:p>
        </p:txBody>
      </p:sp>
      <p:sp>
        <p:nvSpPr>
          <p:cNvPr id="3" name="Content Placeholder 2">
            <a:extLst>
              <a:ext uri="{FF2B5EF4-FFF2-40B4-BE49-F238E27FC236}">
                <a16:creationId xmlns:a16="http://schemas.microsoft.com/office/drawing/2014/main" id="{4FBA2742-CF99-254F-8828-DC34911A8A5D}"/>
              </a:ext>
            </a:extLst>
          </p:cNvPr>
          <p:cNvSpPr>
            <a:spLocks noGrp="1"/>
          </p:cNvSpPr>
          <p:nvPr>
            <p:ph idx="1"/>
          </p:nvPr>
        </p:nvSpPr>
        <p:spPr>
          <a:xfrm>
            <a:off x="4447308" y="591344"/>
            <a:ext cx="6906491" cy="5585619"/>
          </a:xfrm>
        </p:spPr>
        <p:txBody>
          <a:bodyPr anchor="ctr">
            <a:normAutofit/>
          </a:bodyPr>
          <a:lstStyle/>
          <a:p>
            <a:r>
              <a:rPr lang="en-US" dirty="0"/>
              <a:t>Maintain existing stock of affordable housing</a:t>
            </a:r>
          </a:p>
          <a:p>
            <a:endParaRPr lang="en-US" dirty="0"/>
          </a:p>
          <a:p>
            <a:r>
              <a:rPr lang="en-US" dirty="0"/>
              <a:t>Prevent redevelopment of naturally occurring affordable housing (NOAH)</a:t>
            </a:r>
          </a:p>
          <a:p>
            <a:endParaRPr lang="en-US" dirty="0"/>
          </a:p>
          <a:p>
            <a:r>
              <a:rPr lang="en-US" dirty="0"/>
              <a:t>More cost effective than providing new affordable housing units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222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C9163E-5F13-6045-A1A6-C1F4430B476A}"/>
              </a:ext>
            </a:extLst>
          </p:cNvPr>
          <p:cNvPicPr>
            <a:picLocks noGrp="1" noChangeAspect="1"/>
          </p:cNvPicPr>
          <p:nvPr>
            <p:ph idx="1"/>
          </p:nvPr>
        </p:nvPicPr>
        <p:blipFill>
          <a:blip r:embed="rId2"/>
          <a:stretch>
            <a:fillRect/>
          </a:stretch>
        </p:blipFill>
        <p:spPr>
          <a:xfrm>
            <a:off x="1985211" y="-200214"/>
            <a:ext cx="8553977" cy="6883675"/>
          </a:xfrm>
        </p:spPr>
      </p:pic>
    </p:spTree>
    <p:extLst>
      <p:ext uri="{BB962C8B-B14F-4D97-AF65-F5344CB8AC3E}">
        <p14:creationId xmlns:p14="http://schemas.microsoft.com/office/powerpoint/2010/main" val="1598418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5422-2700-0A4E-9DFC-D95F41F08A58}"/>
              </a:ext>
            </a:extLst>
          </p:cNvPr>
          <p:cNvSpPr>
            <a:spLocks noGrp="1"/>
          </p:cNvSpPr>
          <p:nvPr>
            <p:ph type="title"/>
          </p:nvPr>
        </p:nvSpPr>
        <p:spPr>
          <a:xfrm>
            <a:off x="2582779" y="172619"/>
            <a:ext cx="10515600" cy="1325563"/>
          </a:xfrm>
        </p:spPr>
        <p:txBody>
          <a:bodyPr/>
          <a:lstStyle/>
          <a:p>
            <a:r>
              <a:rPr lang="en-US" dirty="0"/>
              <a:t>Economic Opportunity Map</a:t>
            </a:r>
          </a:p>
        </p:txBody>
      </p:sp>
      <p:pic>
        <p:nvPicPr>
          <p:cNvPr id="5" name="Content Placeholder 4" descr="A close up of a map&#10;&#10;Description automatically generated">
            <a:extLst>
              <a:ext uri="{FF2B5EF4-FFF2-40B4-BE49-F238E27FC236}">
                <a16:creationId xmlns:a16="http://schemas.microsoft.com/office/drawing/2014/main" id="{5C3BC135-B60F-5342-80C5-8F4BFA095816}"/>
              </a:ext>
            </a:extLst>
          </p:cNvPr>
          <p:cNvPicPr>
            <a:picLocks noGrp="1" noChangeAspect="1"/>
          </p:cNvPicPr>
          <p:nvPr>
            <p:ph idx="1"/>
          </p:nvPr>
        </p:nvPicPr>
        <p:blipFill>
          <a:blip r:embed="rId2"/>
          <a:stretch>
            <a:fillRect/>
          </a:stretch>
        </p:blipFill>
        <p:spPr>
          <a:xfrm>
            <a:off x="2414337" y="1353912"/>
            <a:ext cx="7692189" cy="5331469"/>
          </a:xfrm>
        </p:spPr>
      </p:pic>
    </p:spTree>
    <p:extLst>
      <p:ext uri="{BB962C8B-B14F-4D97-AF65-F5344CB8AC3E}">
        <p14:creationId xmlns:p14="http://schemas.microsoft.com/office/powerpoint/2010/main" val="1648810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48F77-0E8E-D749-A12B-538D7981196F}"/>
              </a:ext>
            </a:extLst>
          </p:cNvPr>
          <p:cNvSpPr>
            <a:spLocks noGrp="1"/>
          </p:cNvSpPr>
          <p:nvPr>
            <p:ph type="title"/>
          </p:nvPr>
        </p:nvSpPr>
        <p:spPr>
          <a:xfrm>
            <a:off x="838199" y="268872"/>
            <a:ext cx="10515600" cy="1325563"/>
          </a:xfrm>
        </p:spPr>
        <p:txBody>
          <a:bodyPr/>
          <a:lstStyle/>
          <a:p>
            <a:r>
              <a:rPr lang="en-US" dirty="0"/>
              <a:t>What is the change in NOAH in areas of greatest economic opportunity?</a:t>
            </a:r>
          </a:p>
        </p:txBody>
      </p:sp>
      <p:pic>
        <p:nvPicPr>
          <p:cNvPr id="5" name="Content Placeholder 4" descr="A close up of a map&#10;&#10;Description automatically generated">
            <a:extLst>
              <a:ext uri="{FF2B5EF4-FFF2-40B4-BE49-F238E27FC236}">
                <a16:creationId xmlns:a16="http://schemas.microsoft.com/office/drawing/2014/main" id="{8B122EB9-2F7C-EE42-9163-BC6F8FC2D2A9}"/>
              </a:ext>
            </a:extLst>
          </p:cNvPr>
          <p:cNvPicPr>
            <a:picLocks noGrp="1" noChangeAspect="1"/>
          </p:cNvPicPr>
          <p:nvPr>
            <p:ph idx="1"/>
          </p:nvPr>
        </p:nvPicPr>
        <p:blipFill>
          <a:blip r:embed="rId2"/>
          <a:stretch>
            <a:fillRect/>
          </a:stretch>
        </p:blipFill>
        <p:spPr>
          <a:xfrm>
            <a:off x="2594809" y="1724948"/>
            <a:ext cx="7002379" cy="5036800"/>
          </a:xfrm>
        </p:spPr>
      </p:pic>
    </p:spTree>
    <p:extLst>
      <p:ext uri="{BB962C8B-B14F-4D97-AF65-F5344CB8AC3E}">
        <p14:creationId xmlns:p14="http://schemas.microsoft.com/office/powerpoint/2010/main" val="1512428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071836-15A5-3E40-AD5B-4AF7787BB92C}"/>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Policy: Residential Infill</a:t>
            </a:r>
          </a:p>
        </p:txBody>
      </p:sp>
      <p:sp>
        <p:nvSpPr>
          <p:cNvPr id="3" name="Content Placeholder 2">
            <a:extLst>
              <a:ext uri="{FF2B5EF4-FFF2-40B4-BE49-F238E27FC236}">
                <a16:creationId xmlns:a16="http://schemas.microsoft.com/office/drawing/2014/main" id="{DCD65ACE-54E3-6D43-AD53-EE31926A1C4B}"/>
              </a:ext>
            </a:extLst>
          </p:cNvPr>
          <p:cNvSpPr>
            <a:spLocks noGrp="1"/>
          </p:cNvSpPr>
          <p:nvPr>
            <p:ph idx="1"/>
          </p:nvPr>
        </p:nvSpPr>
        <p:spPr>
          <a:xfrm>
            <a:off x="4447308" y="591344"/>
            <a:ext cx="6906491" cy="5585619"/>
          </a:xfrm>
        </p:spPr>
        <p:txBody>
          <a:bodyPr anchor="ctr">
            <a:normAutofit/>
          </a:bodyPr>
          <a:lstStyle/>
          <a:p>
            <a:r>
              <a:rPr lang="en-US" dirty="0"/>
              <a:t>Add housing units in existing neighborhoods rather than at the edge of the metro (Residential Infill)</a:t>
            </a:r>
          </a:p>
          <a:p>
            <a:endParaRPr lang="en-US" dirty="0"/>
          </a:p>
          <a:p>
            <a:r>
              <a:rPr lang="en-US" dirty="0"/>
              <a:t>Lower infrastructure investment required (don’t have to extend services to areas currently without services i.e. outside UGB)</a:t>
            </a:r>
          </a:p>
          <a:p>
            <a:endParaRPr lang="en-US" dirty="0"/>
          </a:p>
          <a:p>
            <a:r>
              <a:rPr lang="en-US" dirty="0"/>
              <a:t>Add housing units in neighborhoods with economic opportunity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230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91583"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3751C6-2973-ED48-88F6-A4FB73D1A312}"/>
              </a:ext>
            </a:extLst>
          </p:cNvPr>
          <p:cNvSpPr>
            <a:spLocks noGrp="1"/>
          </p:cNvSpPr>
          <p:nvPr>
            <p:ph type="title"/>
          </p:nvPr>
        </p:nvSpPr>
        <p:spPr>
          <a:xfrm>
            <a:off x="838200" y="647593"/>
            <a:ext cx="4467792" cy="3060541"/>
          </a:xfrm>
        </p:spPr>
        <p:txBody>
          <a:bodyPr vert="horz" lIns="91440" tIns="45720" rIns="91440" bIns="45720" rtlCol="0" anchor="b">
            <a:normAutofit/>
          </a:bodyPr>
          <a:lstStyle/>
          <a:p>
            <a:pPr algn="ctr"/>
            <a:r>
              <a:rPr lang="en-US" sz="6000" kern="1200">
                <a:solidFill>
                  <a:srgbClr val="FFFFFF"/>
                </a:solidFill>
                <a:latin typeface="+mj-lt"/>
                <a:ea typeface="+mj-ea"/>
                <a:cs typeface="+mj-cs"/>
              </a:rPr>
              <a:t>Oregon House Bill 2001</a:t>
            </a:r>
          </a:p>
        </p:txBody>
      </p:sp>
      <p:sp>
        <p:nvSpPr>
          <p:cNvPr id="18" name="Oval 17">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9419"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F71F4E9E-FF60-D54F-8966-29BD7F851ED8}"/>
              </a:ext>
            </a:extLst>
          </p:cNvPr>
          <p:cNvPicPr>
            <a:picLocks noGrp="1" noChangeAspect="1"/>
          </p:cNvPicPr>
          <p:nvPr>
            <p:ph idx="1"/>
          </p:nvPr>
        </p:nvPicPr>
        <p:blipFill>
          <a:blip r:embed="rId2"/>
          <a:stretch>
            <a:fillRect/>
          </a:stretch>
        </p:blipFill>
        <p:spPr>
          <a:xfrm>
            <a:off x="6151798" y="1441165"/>
            <a:ext cx="4252055" cy="3975670"/>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
        <p:nvSpPr>
          <p:cNvPr id="4" name="TextBox 3">
            <a:extLst>
              <a:ext uri="{FF2B5EF4-FFF2-40B4-BE49-F238E27FC236}">
                <a16:creationId xmlns:a16="http://schemas.microsoft.com/office/drawing/2014/main" id="{0D3E498D-7237-D945-9435-35287EEBB808}"/>
              </a:ext>
            </a:extLst>
          </p:cNvPr>
          <p:cNvSpPr txBox="1"/>
          <p:nvPr/>
        </p:nvSpPr>
        <p:spPr>
          <a:xfrm>
            <a:off x="10423585" y="6492875"/>
            <a:ext cx="1497204" cy="215444"/>
          </a:xfrm>
          <a:prstGeom prst="rect">
            <a:avLst/>
          </a:prstGeom>
          <a:noFill/>
        </p:spPr>
        <p:txBody>
          <a:bodyPr wrap="square" rtlCol="0">
            <a:spAutoFit/>
          </a:bodyPr>
          <a:lstStyle/>
          <a:p>
            <a:pPr>
              <a:spcAft>
                <a:spcPts val="600"/>
              </a:spcAft>
            </a:pPr>
            <a:r>
              <a:rPr lang="en-US" sz="800"/>
              <a:t>Source: Willamette Week</a:t>
            </a:r>
          </a:p>
        </p:txBody>
      </p:sp>
    </p:spTree>
    <p:extLst>
      <p:ext uri="{BB962C8B-B14F-4D97-AF65-F5344CB8AC3E}">
        <p14:creationId xmlns:p14="http://schemas.microsoft.com/office/powerpoint/2010/main" val="406248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E60D-3AF4-DA46-91D8-213C141FF27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BBFA3D99-7332-134E-A185-54DB53047E6F}"/>
              </a:ext>
            </a:extLst>
          </p:cNvPr>
          <p:cNvSpPr>
            <a:spLocks noGrp="1"/>
          </p:cNvSpPr>
          <p:nvPr>
            <p:ph idx="1"/>
          </p:nvPr>
        </p:nvSpPr>
        <p:spPr/>
        <p:txBody>
          <a:bodyPr/>
          <a:lstStyle/>
          <a:p>
            <a:r>
              <a:rPr lang="en-US" dirty="0"/>
              <a:t>Why do cities look the way they do?</a:t>
            </a:r>
          </a:p>
          <a:p>
            <a:endParaRPr lang="en-US" dirty="0"/>
          </a:p>
          <a:p>
            <a:r>
              <a:rPr lang="en-US" dirty="0"/>
              <a:t>Motivations for housing and land use policy research</a:t>
            </a:r>
          </a:p>
          <a:p>
            <a:endParaRPr lang="en-US" dirty="0"/>
          </a:p>
          <a:p>
            <a:r>
              <a:rPr lang="en-US" dirty="0"/>
              <a:t>What is housing and land use policy research?</a:t>
            </a:r>
          </a:p>
          <a:p>
            <a:endParaRPr lang="en-US" dirty="0"/>
          </a:p>
          <a:p>
            <a:r>
              <a:rPr lang="en-US" dirty="0"/>
              <a:t>Questions</a:t>
            </a:r>
          </a:p>
          <a:p>
            <a:endParaRPr lang="en-US" dirty="0"/>
          </a:p>
        </p:txBody>
      </p:sp>
    </p:spTree>
    <p:extLst>
      <p:ext uri="{BB962C8B-B14F-4D97-AF65-F5344CB8AC3E}">
        <p14:creationId xmlns:p14="http://schemas.microsoft.com/office/powerpoint/2010/main" val="4040185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2A1423-7507-E04C-A676-346D79A1A64B}"/>
              </a:ext>
            </a:extLst>
          </p:cNvPr>
          <p:cNvSpPr>
            <a:spLocks noGrp="1"/>
          </p:cNvSpPr>
          <p:nvPr>
            <p:ph type="title"/>
          </p:nvPr>
        </p:nvSpPr>
        <p:spPr>
          <a:xfrm>
            <a:off x="3368927" y="1838465"/>
            <a:ext cx="8656320" cy="2751086"/>
          </a:xfrm>
        </p:spPr>
        <p:txBody>
          <a:bodyPr vert="horz" lIns="91440" tIns="45720" rIns="91440" bIns="45720" rtlCol="0" anchor="b">
            <a:normAutofit/>
          </a:bodyPr>
          <a:lstStyle/>
          <a:p>
            <a:pPr algn="r"/>
            <a:r>
              <a:rPr lang="en-US" sz="4800" kern="1200" dirty="0">
                <a:solidFill>
                  <a:schemeClr val="tx1"/>
                </a:solidFill>
                <a:latin typeface="+mj-lt"/>
                <a:ea typeface="+mj-ea"/>
                <a:cs typeface="+mj-cs"/>
              </a:rPr>
              <a:t>Remember Zoning != Feasibility</a:t>
            </a:r>
          </a:p>
        </p:txBody>
      </p:sp>
      <p:sp>
        <p:nvSpPr>
          <p:cNvPr id="17" name="Oval 16">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303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77F97-7F97-6943-B0EA-16F3EE01A202}"/>
              </a:ext>
            </a:extLst>
          </p:cNvPr>
          <p:cNvSpPr>
            <a:spLocks noGrp="1"/>
          </p:cNvSpPr>
          <p:nvPr>
            <p:ph type="title"/>
          </p:nvPr>
        </p:nvSpPr>
        <p:spPr/>
        <p:txBody>
          <a:bodyPr/>
          <a:lstStyle/>
          <a:p>
            <a:r>
              <a:rPr lang="en-US" dirty="0"/>
              <a:t>How to estimate impact of HB 2001?</a:t>
            </a:r>
          </a:p>
        </p:txBody>
      </p:sp>
      <p:sp>
        <p:nvSpPr>
          <p:cNvPr id="3" name="Content Placeholder 2">
            <a:extLst>
              <a:ext uri="{FF2B5EF4-FFF2-40B4-BE49-F238E27FC236}">
                <a16:creationId xmlns:a16="http://schemas.microsoft.com/office/drawing/2014/main" id="{F4279B79-1988-584C-8237-2554FC3F76F7}"/>
              </a:ext>
            </a:extLst>
          </p:cNvPr>
          <p:cNvSpPr>
            <a:spLocks noGrp="1"/>
          </p:cNvSpPr>
          <p:nvPr>
            <p:ph idx="1"/>
          </p:nvPr>
        </p:nvSpPr>
        <p:spPr/>
        <p:txBody>
          <a:bodyPr/>
          <a:lstStyle/>
          <a:p>
            <a:r>
              <a:rPr lang="en-US" dirty="0"/>
              <a:t>Proforma analysis determines the financial feasibility of a development</a:t>
            </a:r>
          </a:p>
          <a:p>
            <a:endParaRPr lang="en-US" dirty="0"/>
          </a:p>
          <a:p>
            <a:r>
              <a:rPr lang="en-US" dirty="0"/>
              <a:t>Need to run a proforma on every parcel currently zoned single-family residential</a:t>
            </a:r>
          </a:p>
          <a:p>
            <a:endParaRPr lang="en-US" dirty="0"/>
          </a:p>
          <a:p>
            <a:r>
              <a:rPr lang="en-US" dirty="0"/>
              <a:t>Proforma requires an assumption for the future developments rent or sale price</a:t>
            </a:r>
          </a:p>
        </p:txBody>
      </p:sp>
    </p:spTree>
    <p:extLst>
      <p:ext uri="{BB962C8B-B14F-4D97-AF65-F5344CB8AC3E}">
        <p14:creationId xmlns:p14="http://schemas.microsoft.com/office/powerpoint/2010/main" val="2419492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close up of a map&#10;&#10;Description automatically generated">
            <a:extLst>
              <a:ext uri="{FF2B5EF4-FFF2-40B4-BE49-F238E27FC236}">
                <a16:creationId xmlns:a16="http://schemas.microsoft.com/office/drawing/2014/main" id="{F1F4CE19-E59F-4441-9931-E9561FF93131}"/>
              </a:ext>
            </a:extLst>
          </p:cNvPr>
          <p:cNvPicPr>
            <a:picLocks noGrp="1" noChangeAspect="1"/>
          </p:cNvPicPr>
          <p:nvPr>
            <p:ph idx="1"/>
          </p:nvPr>
        </p:nvPicPr>
        <p:blipFill>
          <a:blip r:embed="rId2"/>
          <a:stretch>
            <a:fillRect/>
          </a:stretch>
        </p:blipFill>
        <p:spPr>
          <a:xfrm>
            <a:off x="145532" y="1831181"/>
            <a:ext cx="3470704" cy="3195637"/>
          </a:xfrm>
        </p:spPr>
      </p:pic>
      <p:pic>
        <p:nvPicPr>
          <p:cNvPr id="5" name="Picture 4" descr="A close up of a map&#10;&#10;Description automatically generated">
            <a:extLst>
              <a:ext uri="{FF2B5EF4-FFF2-40B4-BE49-F238E27FC236}">
                <a16:creationId xmlns:a16="http://schemas.microsoft.com/office/drawing/2014/main" id="{F31C778A-10A2-F748-A278-E0B4AD8F2D40}"/>
              </a:ext>
            </a:extLst>
          </p:cNvPr>
          <p:cNvPicPr>
            <a:picLocks noChangeAspect="1"/>
          </p:cNvPicPr>
          <p:nvPr/>
        </p:nvPicPr>
        <p:blipFill>
          <a:blip r:embed="rId3"/>
          <a:stretch>
            <a:fillRect/>
          </a:stretch>
        </p:blipFill>
        <p:spPr>
          <a:xfrm>
            <a:off x="3796758" y="1831181"/>
            <a:ext cx="4276067" cy="3195637"/>
          </a:xfrm>
          <a:prstGeom prst="rect">
            <a:avLst/>
          </a:prstGeom>
        </p:spPr>
      </p:pic>
      <p:pic>
        <p:nvPicPr>
          <p:cNvPr id="6" name="Picture 5" descr="A screenshot of a map&#10;&#10;Description automatically generated">
            <a:extLst>
              <a:ext uri="{FF2B5EF4-FFF2-40B4-BE49-F238E27FC236}">
                <a16:creationId xmlns:a16="http://schemas.microsoft.com/office/drawing/2014/main" id="{95B7D34A-8F21-D74B-AEB0-93CAF624BE63}"/>
              </a:ext>
            </a:extLst>
          </p:cNvPr>
          <p:cNvPicPr>
            <a:picLocks noChangeAspect="1"/>
          </p:cNvPicPr>
          <p:nvPr/>
        </p:nvPicPr>
        <p:blipFill>
          <a:blip r:embed="rId4"/>
          <a:stretch>
            <a:fillRect/>
          </a:stretch>
        </p:blipFill>
        <p:spPr>
          <a:xfrm>
            <a:off x="8253347" y="1613030"/>
            <a:ext cx="3793121" cy="3631940"/>
          </a:xfrm>
          <a:prstGeom prst="rect">
            <a:avLst/>
          </a:prstGeom>
        </p:spPr>
      </p:pic>
      <p:sp>
        <p:nvSpPr>
          <p:cNvPr id="7" name="Title 1">
            <a:extLst>
              <a:ext uri="{FF2B5EF4-FFF2-40B4-BE49-F238E27FC236}">
                <a16:creationId xmlns:a16="http://schemas.microsoft.com/office/drawing/2014/main" id="{89E9244A-8F94-E444-AE6D-90FAB97ECC6C}"/>
              </a:ext>
            </a:extLst>
          </p:cNvPr>
          <p:cNvSpPr>
            <a:spLocks noGrp="1"/>
          </p:cNvSpPr>
          <p:nvPr>
            <p:ph type="title"/>
          </p:nvPr>
        </p:nvSpPr>
        <p:spPr>
          <a:xfrm>
            <a:off x="838200" y="365125"/>
            <a:ext cx="10515600" cy="1325563"/>
          </a:xfrm>
        </p:spPr>
        <p:txBody>
          <a:bodyPr/>
          <a:lstStyle/>
          <a:p>
            <a:r>
              <a:rPr lang="en-US" dirty="0"/>
              <a:t>Build Models to Predict Rent and Sale Price</a:t>
            </a:r>
          </a:p>
        </p:txBody>
      </p:sp>
    </p:spTree>
    <p:extLst>
      <p:ext uri="{BB962C8B-B14F-4D97-AF65-F5344CB8AC3E}">
        <p14:creationId xmlns:p14="http://schemas.microsoft.com/office/powerpoint/2010/main" val="26108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2630-E9E5-8046-9547-CA1CD79EF217}"/>
              </a:ext>
            </a:extLst>
          </p:cNvPr>
          <p:cNvSpPr>
            <a:spLocks noGrp="1"/>
          </p:cNvSpPr>
          <p:nvPr>
            <p:ph type="title"/>
          </p:nvPr>
        </p:nvSpPr>
        <p:spPr>
          <a:xfrm>
            <a:off x="3709988" y="0"/>
            <a:ext cx="10515600" cy="1325563"/>
          </a:xfrm>
        </p:spPr>
        <p:txBody>
          <a:bodyPr/>
          <a:lstStyle/>
          <a:p>
            <a:r>
              <a:rPr lang="en-US" dirty="0"/>
              <a:t>Land Use Model</a:t>
            </a:r>
          </a:p>
        </p:txBody>
      </p:sp>
      <p:pic>
        <p:nvPicPr>
          <p:cNvPr id="4" name="Content Placeholder 3" descr="A screenshot of a computer&#10;&#10;Description automatically generated">
            <a:extLst>
              <a:ext uri="{FF2B5EF4-FFF2-40B4-BE49-F238E27FC236}">
                <a16:creationId xmlns:a16="http://schemas.microsoft.com/office/drawing/2014/main" id="{5E3E537D-D4F8-0646-A861-B7290D8A41B7}"/>
              </a:ext>
            </a:extLst>
          </p:cNvPr>
          <p:cNvPicPr>
            <a:picLocks noGrp="1" noChangeAspect="1"/>
          </p:cNvPicPr>
          <p:nvPr>
            <p:ph idx="1"/>
          </p:nvPr>
        </p:nvPicPr>
        <p:blipFill>
          <a:blip r:embed="rId2"/>
          <a:stretch>
            <a:fillRect/>
          </a:stretch>
        </p:blipFill>
        <p:spPr>
          <a:xfrm>
            <a:off x="409798" y="1143001"/>
            <a:ext cx="11372404" cy="5227638"/>
          </a:xfrm>
          <a:prstGeom prst="rect">
            <a:avLst/>
          </a:prstGeom>
        </p:spPr>
      </p:pic>
    </p:spTree>
    <p:extLst>
      <p:ext uri="{BB962C8B-B14F-4D97-AF65-F5344CB8AC3E}">
        <p14:creationId xmlns:p14="http://schemas.microsoft.com/office/powerpoint/2010/main" val="21006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flag&#10;&#10;Description automatically generated">
            <a:extLst>
              <a:ext uri="{FF2B5EF4-FFF2-40B4-BE49-F238E27FC236}">
                <a16:creationId xmlns:a16="http://schemas.microsoft.com/office/drawing/2014/main" id="{E46FB9D8-9297-DA49-A124-B4FE3E0490BE}"/>
              </a:ext>
            </a:extLst>
          </p:cNvPr>
          <p:cNvPicPr>
            <a:picLocks noChangeAspect="1"/>
          </p:cNvPicPr>
          <p:nvPr/>
        </p:nvPicPr>
        <p:blipFill>
          <a:blip r:embed="rId2"/>
          <a:stretch>
            <a:fillRect/>
          </a:stretch>
        </p:blipFill>
        <p:spPr>
          <a:xfrm>
            <a:off x="2314576" y="442413"/>
            <a:ext cx="7964230" cy="5973173"/>
          </a:xfrm>
          <a:prstGeom prst="rect">
            <a:avLst/>
          </a:prstGeom>
        </p:spPr>
      </p:pic>
    </p:spTree>
    <p:extLst>
      <p:ext uri="{BB962C8B-B14F-4D97-AF65-F5344CB8AC3E}">
        <p14:creationId xmlns:p14="http://schemas.microsoft.com/office/powerpoint/2010/main" val="3938113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551B1-F070-A54A-B972-03D4EDC37FA1}"/>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BB69E165-BC61-2847-8532-DC68A57E124C}"/>
              </a:ext>
            </a:extLst>
          </p:cNvPr>
          <p:cNvSpPr>
            <a:spLocks noGrp="1"/>
          </p:cNvSpPr>
          <p:nvPr>
            <p:ph idx="1"/>
          </p:nvPr>
        </p:nvSpPr>
        <p:spPr/>
        <p:txBody>
          <a:bodyPr/>
          <a:lstStyle/>
          <a:p>
            <a:pPr marL="0" indent="0">
              <a:buNone/>
            </a:pPr>
            <a:endParaRPr lang="en-US" dirty="0"/>
          </a:p>
          <a:p>
            <a:r>
              <a:rPr lang="en-US" dirty="0"/>
              <a:t>Email: </a:t>
            </a:r>
            <a:r>
              <a:rPr lang="en-US" dirty="0">
                <a:hlinkClick r:id="rId2"/>
              </a:rPr>
              <a:t>michaelmbuchman@gmail.com</a:t>
            </a:r>
            <a:endParaRPr lang="en-US" dirty="0"/>
          </a:p>
          <a:p>
            <a:endParaRPr lang="en-US" dirty="0"/>
          </a:p>
          <a:p>
            <a:r>
              <a:rPr lang="en-US" dirty="0"/>
              <a:t>Twitter: @</a:t>
            </a:r>
            <a:r>
              <a:rPr lang="en-US" dirty="0" err="1"/>
              <a:t>buchmayne</a:t>
            </a:r>
            <a:endParaRPr lang="en-US" dirty="0"/>
          </a:p>
          <a:p>
            <a:endParaRPr lang="en-US" dirty="0"/>
          </a:p>
          <a:p>
            <a:r>
              <a:rPr lang="en-US" dirty="0"/>
              <a:t>Questions?</a:t>
            </a:r>
          </a:p>
          <a:p>
            <a:endParaRPr lang="en-US" dirty="0"/>
          </a:p>
        </p:txBody>
      </p:sp>
    </p:spTree>
    <p:extLst>
      <p:ext uri="{BB962C8B-B14F-4D97-AF65-F5344CB8AC3E}">
        <p14:creationId xmlns:p14="http://schemas.microsoft.com/office/powerpoint/2010/main" val="95362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1168-9A54-CB4A-9793-A42A7E7BA023}"/>
              </a:ext>
            </a:extLst>
          </p:cNvPr>
          <p:cNvSpPr>
            <a:spLocks noGrp="1"/>
          </p:cNvSpPr>
          <p:nvPr>
            <p:ph type="title"/>
          </p:nvPr>
        </p:nvSpPr>
        <p:spPr>
          <a:xfrm>
            <a:off x="3524250" y="436563"/>
            <a:ext cx="10515600" cy="1325563"/>
          </a:xfrm>
        </p:spPr>
        <p:txBody>
          <a:bodyPr/>
          <a:lstStyle/>
          <a:p>
            <a:r>
              <a:rPr lang="en-US" dirty="0"/>
              <a:t>Ad Hoc Yelp Analysis</a:t>
            </a:r>
          </a:p>
        </p:txBody>
      </p:sp>
      <p:pic>
        <p:nvPicPr>
          <p:cNvPr id="4" name="Picture 3" descr="A screenshot of a cell phone&#10;&#10;Description automatically generated">
            <a:extLst>
              <a:ext uri="{FF2B5EF4-FFF2-40B4-BE49-F238E27FC236}">
                <a16:creationId xmlns:a16="http://schemas.microsoft.com/office/drawing/2014/main" id="{EA759525-96EE-9845-A7A9-C8E13D912B64}"/>
              </a:ext>
            </a:extLst>
          </p:cNvPr>
          <p:cNvPicPr>
            <a:picLocks noChangeAspect="1"/>
          </p:cNvPicPr>
          <p:nvPr/>
        </p:nvPicPr>
        <p:blipFill>
          <a:blip r:embed="rId2"/>
          <a:stretch>
            <a:fillRect/>
          </a:stretch>
        </p:blipFill>
        <p:spPr>
          <a:xfrm>
            <a:off x="185738" y="2025993"/>
            <a:ext cx="6232730" cy="3261537"/>
          </a:xfrm>
          <a:prstGeom prst="rect">
            <a:avLst/>
          </a:prstGeom>
        </p:spPr>
      </p:pic>
      <p:pic>
        <p:nvPicPr>
          <p:cNvPr id="5" name="Picture 4" descr="A close up of a map&#10;&#10;Description automatically generated">
            <a:extLst>
              <a:ext uri="{FF2B5EF4-FFF2-40B4-BE49-F238E27FC236}">
                <a16:creationId xmlns:a16="http://schemas.microsoft.com/office/drawing/2014/main" id="{6AEB4F69-6334-4A42-8E07-808F977FE91F}"/>
              </a:ext>
            </a:extLst>
          </p:cNvPr>
          <p:cNvPicPr>
            <a:picLocks noChangeAspect="1"/>
          </p:cNvPicPr>
          <p:nvPr/>
        </p:nvPicPr>
        <p:blipFill>
          <a:blip r:embed="rId3"/>
          <a:stretch>
            <a:fillRect/>
          </a:stretch>
        </p:blipFill>
        <p:spPr>
          <a:xfrm>
            <a:off x="6418468" y="2215998"/>
            <a:ext cx="5410282" cy="3171545"/>
          </a:xfrm>
          <a:prstGeom prst="rect">
            <a:avLst/>
          </a:prstGeom>
        </p:spPr>
      </p:pic>
    </p:spTree>
    <p:extLst>
      <p:ext uri="{BB962C8B-B14F-4D97-AF65-F5344CB8AC3E}">
        <p14:creationId xmlns:p14="http://schemas.microsoft.com/office/powerpoint/2010/main" val="15089574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4" descr="A picture containing food&#10;&#10;Description automatically generated">
            <a:extLst>
              <a:ext uri="{FF2B5EF4-FFF2-40B4-BE49-F238E27FC236}">
                <a16:creationId xmlns:a16="http://schemas.microsoft.com/office/drawing/2014/main" id="{8E8EFA04-1E7B-5347-9D29-E73C0D31E87C}"/>
              </a:ext>
            </a:extLst>
          </p:cNvPr>
          <p:cNvPicPr>
            <a:picLocks noGrp="1" noChangeAspect="1"/>
          </p:cNvPicPr>
          <p:nvPr>
            <p:ph idx="1"/>
          </p:nvPr>
        </p:nvPicPr>
        <p:blipFill>
          <a:blip r:embed="rId2"/>
          <a:stretch>
            <a:fillRect/>
          </a:stretch>
        </p:blipFill>
        <p:spPr>
          <a:xfrm>
            <a:off x="2138362" y="277811"/>
            <a:ext cx="7562850" cy="6302377"/>
          </a:xfrm>
        </p:spPr>
      </p:pic>
    </p:spTree>
    <p:extLst>
      <p:ext uri="{BB962C8B-B14F-4D97-AF65-F5344CB8AC3E}">
        <p14:creationId xmlns:p14="http://schemas.microsoft.com/office/powerpoint/2010/main" val="34533845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screenshot of a map&#10;&#10;Description automatically generated">
            <a:extLst>
              <a:ext uri="{FF2B5EF4-FFF2-40B4-BE49-F238E27FC236}">
                <a16:creationId xmlns:a16="http://schemas.microsoft.com/office/drawing/2014/main" id="{2AF3320A-6524-9A44-B9D0-15F82165C5DC}"/>
              </a:ext>
            </a:extLst>
          </p:cNvPr>
          <p:cNvPicPr>
            <a:picLocks noChangeAspect="1"/>
          </p:cNvPicPr>
          <p:nvPr/>
        </p:nvPicPr>
        <p:blipFill>
          <a:blip r:embed="rId2"/>
          <a:stretch>
            <a:fillRect/>
          </a:stretch>
        </p:blipFill>
        <p:spPr>
          <a:xfrm>
            <a:off x="2371725" y="459316"/>
            <a:ext cx="8039102" cy="6252634"/>
          </a:xfrm>
          <a:prstGeom prst="rect">
            <a:avLst/>
          </a:prstGeom>
        </p:spPr>
      </p:pic>
    </p:spTree>
    <p:extLst>
      <p:ext uri="{BB962C8B-B14F-4D97-AF65-F5344CB8AC3E}">
        <p14:creationId xmlns:p14="http://schemas.microsoft.com/office/powerpoint/2010/main" val="2684045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A756-008C-434C-AFDD-56F3CC9E1266}"/>
              </a:ext>
            </a:extLst>
          </p:cNvPr>
          <p:cNvSpPr>
            <a:spLocks noGrp="1"/>
          </p:cNvSpPr>
          <p:nvPr>
            <p:ph type="title"/>
          </p:nvPr>
        </p:nvSpPr>
        <p:spPr/>
        <p:txBody>
          <a:bodyPr/>
          <a:lstStyle/>
          <a:p>
            <a:r>
              <a:rPr lang="en-US" dirty="0"/>
              <a:t>Key Definitions</a:t>
            </a:r>
          </a:p>
        </p:txBody>
      </p:sp>
      <p:sp>
        <p:nvSpPr>
          <p:cNvPr id="3" name="Content Placeholder 2">
            <a:extLst>
              <a:ext uri="{FF2B5EF4-FFF2-40B4-BE49-F238E27FC236}">
                <a16:creationId xmlns:a16="http://schemas.microsoft.com/office/drawing/2014/main" id="{D15A3699-9C0A-BB4F-AB74-33E5EA6AC6A2}"/>
              </a:ext>
            </a:extLst>
          </p:cNvPr>
          <p:cNvSpPr>
            <a:spLocks noGrp="1"/>
          </p:cNvSpPr>
          <p:nvPr>
            <p:ph idx="1"/>
          </p:nvPr>
        </p:nvSpPr>
        <p:spPr/>
        <p:txBody>
          <a:bodyPr>
            <a:normAutofit/>
          </a:bodyPr>
          <a:lstStyle/>
          <a:p>
            <a:r>
              <a:rPr lang="en-US" dirty="0"/>
              <a:t>Proforma - A proforma analysis is a set of calculations that projects the financial return that a proposed real estate development is likely to create. </a:t>
            </a:r>
          </a:p>
          <a:p>
            <a:endParaRPr lang="en-US" dirty="0"/>
          </a:p>
          <a:p>
            <a:r>
              <a:rPr lang="en-US" dirty="0"/>
              <a:t>Development Feasibility – An analysis of whether a potential development project meets the technical and legal requirements to occur, as well as producing an expected financial return above a predetermined threshold</a:t>
            </a:r>
          </a:p>
        </p:txBody>
      </p:sp>
      <p:sp>
        <p:nvSpPr>
          <p:cNvPr id="4" name="TextBox 3">
            <a:extLst>
              <a:ext uri="{FF2B5EF4-FFF2-40B4-BE49-F238E27FC236}">
                <a16:creationId xmlns:a16="http://schemas.microsoft.com/office/drawing/2014/main" id="{D8E32555-0264-1D43-BE74-1AF818A58ED6}"/>
              </a:ext>
            </a:extLst>
          </p:cNvPr>
          <p:cNvSpPr txBox="1"/>
          <p:nvPr/>
        </p:nvSpPr>
        <p:spPr>
          <a:xfrm>
            <a:off x="8388626" y="6241774"/>
            <a:ext cx="3299791" cy="369332"/>
          </a:xfrm>
          <a:prstGeom prst="rect">
            <a:avLst/>
          </a:prstGeom>
          <a:noFill/>
        </p:spPr>
        <p:txBody>
          <a:bodyPr wrap="square" rtlCol="0">
            <a:spAutoFit/>
          </a:bodyPr>
          <a:lstStyle/>
          <a:p>
            <a:r>
              <a:rPr lang="en-US" dirty="0"/>
              <a:t>Source: </a:t>
            </a:r>
            <a:r>
              <a:rPr lang="en-US" dirty="0" err="1"/>
              <a:t>PlannersWeb</a:t>
            </a:r>
            <a:endParaRPr lang="en-US" dirty="0"/>
          </a:p>
        </p:txBody>
      </p:sp>
    </p:spTree>
    <p:extLst>
      <p:ext uri="{BB962C8B-B14F-4D97-AF65-F5344CB8AC3E}">
        <p14:creationId xmlns:p14="http://schemas.microsoft.com/office/powerpoint/2010/main" val="3604400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9AFC454B-A080-4D23-B177-6D5356C6E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80B827-9631-C14B-9ADA-D9057026D4FF}"/>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Why do cities look the way they do?</a:t>
            </a:r>
          </a:p>
        </p:txBody>
      </p:sp>
      <p:sp>
        <p:nvSpPr>
          <p:cNvPr id="17" name="Oval 16">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8029" y="3334786"/>
            <a:ext cx="1942241" cy="188955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474479" y="1096414"/>
            <a:ext cx="2987899" cy="2987899"/>
          </a:xfrm>
          <a:prstGeom prst="arc">
            <a:avLst>
              <a:gd name="adj1" fmla="val 14455503"/>
              <a:gd name="adj2" fmla="val 227775"/>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806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view of a city with tall buildings&#10;&#10;Description automatically generated">
            <a:extLst>
              <a:ext uri="{FF2B5EF4-FFF2-40B4-BE49-F238E27FC236}">
                <a16:creationId xmlns:a16="http://schemas.microsoft.com/office/drawing/2014/main" id="{D57B4067-FE95-7344-801C-7AF84DEDCF39}"/>
              </a:ext>
            </a:extLst>
          </p:cNvPr>
          <p:cNvPicPr>
            <a:picLocks noChangeAspect="1"/>
          </p:cNvPicPr>
          <p:nvPr/>
        </p:nvPicPr>
        <p:blipFill>
          <a:blip r:embed="rId3"/>
          <a:stretch>
            <a:fillRect/>
          </a:stretch>
        </p:blipFill>
        <p:spPr>
          <a:xfrm>
            <a:off x="217715" y="1957388"/>
            <a:ext cx="2608488" cy="3043236"/>
          </a:xfrm>
          <a:prstGeom prst="rect">
            <a:avLst/>
          </a:prstGeom>
        </p:spPr>
      </p:pic>
      <p:pic>
        <p:nvPicPr>
          <p:cNvPr id="7" name="Picture 6" descr="A small boat in a body of water with a city in the background&#10;&#10;Description automatically generated">
            <a:extLst>
              <a:ext uri="{FF2B5EF4-FFF2-40B4-BE49-F238E27FC236}">
                <a16:creationId xmlns:a16="http://schemas.microsoft.com/office/drawing/2014/main" id="{203DD571-8BC2-D94C-ACA6-6CF262442C27}"/>
              </a:ext>
            </a:extLst>
          </p:cNvPr>
          <p:cNvPicPr>
            <a:picLocks noChangeAspect="1"/>
          </p:cNvPicPr>
          <p:nvPr/>
        </p:nvPicPr>
        <p:blipFill>
          <a:blip r:embed="rId4"/>
          <a:stretch>
            <a:fillRect/>
          </a:stretch>
        </p:blipFill>
        <p:spPr>
          <a:xfrm>
            <a:off x="3021014" y="1957388"/>
            <a:ext cx="4800256" cy="3043236"/>
          </a:xfrm>
          <a:prstGeom prst="rect">
            <a:avLst/>
          </a:prstGeom>
        </p:spPr>
      </p:pic>
      <p:pic>
        <p:nvPicPr>
          <p:cNvPr id="9" name="Picture 8" descr="A group of people walking on a city street&#10;&#10;Description automatically generated">
            <a:extLst>
              <a:ext uri="{FF2B5EF4-FFF2-40B4-BE49-F238E27FC236}">
                <a16:creationId xmlns:a16="http://schemas.microsoft.com/office/drawing/2014/main" id="{C70A4814-8C45-DB41-84E3-E9CE23D80E9F}"/>
              </a:ext>
            </a:extLst>
          </p:cNvPr>
          <p:cNvPicPr>
            <a:picLocks noChangeAspect="1"/>
          </p:cNvPicPr>
          <p:nvPr/>
        </p:nvPicPr>
        <p:blipFill>
          <a:blip r:embed="rId5"/>
          <a:stretch>
            <a:fillRect/>
          </a:stretch>
        </p:blipFill>
        <p:spPr>
          <a:xfrm>
            <a:off x="8016081" y="1957388"/>
            <a:ext cx="4057649" cy="3043237"/>
          </a:xfrm>
          <a:prstGeom prst="rect">
            <a:avLst/>
          </a:prstGeom>
        </p:spPr>
      </p:pic>
      <p:sp>
        <p:nvSpPr>
          <p:cNvPr id="10" name="TextBox 9">
            <a:extLst>
              <a:ext uri="{FF2B5EF4-FFF2-40B4-BE49-F238E27FC236}">
                <a16:creationId xmlns:a16="http://schemas.microsoft.com/office/drawing/2014/main" id="{4F63E752-A61E-184A-BA63-8C4E4C427F66}"/>
              </a:ext>
            </a:extLst>
          </p:cNvPr>
          <p:cNvSpPr txBox="1"/>
          <p:nvPr/>
        </p:nvSpPr>
        <p:spPr>
          <a:xfrm>
            <a:off x="10259122" y="6534615"/>
            <a:ext cx="1814608" cy="338554"/>
          </a:xfrm>
          <a:prstGeom prst="rect">
            <a:avLst/>
          </a:prstGeom>
          <a:noFill/>
        </p:spPr>
        <p:txBody>
          <a:bodyPr wrap="square" rtlCol="0">
            <a:spAutoFit/>
          </a:bodyPr>
          <a:lstStyle/>
          <a:p>
            <a:r>
              <a:rPr lang="en-US" sz="800" dirty="0"/>
              <a:t>Source: Wikimedia, SF Weekly</a:t>
            </a:r>
          </a:p>
          <a:p>
            <a:endParaRPr lang="en-US" sz="800" dirty="0"/>
          </a:p>
        </p:txBody>
      </p:sp>
      <p:sp>
        <p:nvSpPr>
          <p:cNvPr id="11" name="Title 1">
            <a:extLst>
              <a:ext uri="{FF2B5EF4-FFF2-40B4-BE49-F238E27FC236}">
                <a16:creationId xmlns:a16="http://schemas.microsoft.com/office/drawing/2014/main" id="{DCADA28B-1A66-B440-9793-6B9EF6B8E84E}"/>
              </a:ext>
            </a:extLst>
          </p:cNvPr>
          <p:cNvSpPr>
            <a:spLocks noGrp="1"/>
          </p:cNvSpPr>
          <p:nvPr>
            <p:ph type="title"/>
          </p:nvPr>
        </p:nvSpPr>
        <p:spPr>
          <a:xfrm>
            <a:off x="284988" y="423398"/>
            <a:ext cx="11622024" cy="1080357"/>
          </a:xfrm>
        </p:spPr>
        <p:txBody>
          <a:bodyPr>
            <a:noAutofit/>
          </a:bodyPr>
          <a:lstStyle/>
          <a:p>
            <a:r>
              <a:rPr lang="en-US" sz="4800" dirty="0"/>
              <a:t>Where in the world are these buildings?</a:t>
            </a:r>
          </a:p>
        </p:txBody>
      </p:sp>
    </p:spTree>
    <p:extLst>
      <p:ext uri="{BB962C8B-B14F-4D97-AF65-F5344CB8AC3E}">
        <p14:creationId xmlns:p14="http://schemas.microsoft.com/office/powerpoint/2010/main" val="77571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Arc 22">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6C2EC6-C3D7-824A-A58A-536C128AB48E}"/>
              </a:ext>
            </a:extLst>
          </p:cNvPr>
          <p:cNvSpPr>
            <a:spLocks noGrp="1"/>
          </p:cNvSpPr>
          <p:nvPr>
            <p:ph type="title"/>
          </p:nvPr>
        </p:nvSpPr>
        <p:spPr>
          <a:xfrm>
            <a:off x="644561" y="2744662"/>
            <a:ext cx="6589707" cy="2387600"/>
          </a:xfrm>
        </p:spPr>
        <p:txBody>
          <a:bodyPr vert="horz" lIns="91440" tIns="45720" rIns="91440" bIns="45720" rtlCol="0" anchor="b">
            <a:normAutofit/>
          </a:bodyPr>
          <a:lstStyle/>
          <a:p>
            <a:r>
              <a:rPr lang="en-US" sz="5100" kern="1200">
                <a:solidFill>
                  <a:srgbClr val="FFFFFF"/>
                </a:solidFill>
                <a:latin typeface="+mj-lt"/>
                <a:ea typeface="+mj-ea"/>
                <a:cs typeface="+mj-cs"/>
              </a:rPr>
              <a:t>Do these places look like this because architects think this is beautiful? </a:t>
            </a:r>
          </a:p>
        </p:txBody>
      </p:sp>
      <p:sp>
        <p:nvSpPr>
          <p:cNvPr id="25" name="Freeform: Shape 24">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57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3465EE-0A5C-9246-A6BF-F36D6476E377}"/>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Not Really</a:t>
            </a:r>
          </a:p>
        </p:txBody>
      </p:sp>
      <p:sp>
        <p:nvSpPr>
          <p:cNvPr id="13" name="Freeform: Shape 12">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Block Arc 16">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2152562"/>
      </p:ext>
    </p:extLst>
  </p:cSld>
  <p:clrMapOvr>
    <a:masterClrMapping/>
  </p:clrMapOvr>
</p:sld>
</file>

<file path=ppt/theme/theme1.xml><?xml version="1.0" encoding="utf-8"?>
<a:theme xmlns:a="http://schemas.openxmlformats.org/drawingml/2006/main" name="ShapesVTI">
  <a:themeElements>
    <a:clrScheme name="AnalogousFromLightSeedLeftStep">
      <a:dk1>
        <a:srgbClr val="000000"/>
      </a:dk1>
      <a:lt1>
        <a:srgbClr val="FFFFFF"/>
      </a:lt1>
      <a:dk2>
        <a:srgbClr val="233E32"/>
      </a:dk2>
      <a:lt2>
        <a:srgbClr val="E8E8E2"/>
      </a:lt2>
      <a:accent1>
        <a:srgbClr val="9699C6"/>
      </a:accent1>
      <a:accent2>
        <a:srgbClr val="7F9BBA"/>
      </a:accent2>
      <a:accent3>
        <a:srgbClr val="82ABB0"/>
      </a:accent3>
      <a:accent4>
        <a:srgbClr val="78B09F"/>
      </a:accent4>
      <a:accent5>
        <a:srgbClr val="84AE8F"/>
      </a:accent5>
      <a:accent6>
        <a:srgbClr val="81B179"/>
      </a:accent6>
      <a:hlink>
        <a:srgbClr val="878552"/>
      </a:hlink>
      <a:folHlink>
        <a:srgbClr val="848484"/>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980</Words>
  <Application>Microsoft Macintosh PowerPoint</Application>
  <PresentationFormat>Widescreen</PresentationFormat>
  <Paragraphs>119</Paragraphs>
  <Slides>48</Slides>
  <Notes>3</Notes>
  <HiddenSlides>13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Avenir Next LT Pro</vt:lpstr>
      <vt:lpstr>Calibri</vt:lpstr>
      <vt:lpstr>Tw Cen MT</vt:lpstr>
      <vt:lpstr>ShapesVTI</vt:lpstr>
      <vt:lpstr>The Shape of a City</vt:lpstr>
      <vt:lpstr>About Me</vt:lpstr>
      <vt:lpstr>What is Urban Data Science?</vt:lpstr>
      <vt:lpstr>Outline</vt:lpstr>
      <vt:lpstr>Key Definitions</vt:lpstr>
      <vt:lpstr>Why do cities look the way they do?</vt:lpstr>
      <vt:lpstr>Where in the world are these buildings?</vt:lpstr>
      <vt:lpstr>Do these places look like this because architects think this is beautiful? </vt:lpstr>
      <vt:lpstr>Not Really</vt:lpstr>
      <vt:lpstr>Markets Shape Cities</vt:lpstr>
      <vt:lpstr>Key Takeaway</vt:lpstr>
      <vt:lpstr>If you’re interested in urban economics and land use planning…</vt:lpstr>
      <vt:lpstr>If markets shape cities, then what role does Urban Data Science play?</vt:lpstr>
      <vt:lpstr>Markets can produce suboptimal results…</vt:lpstr>
      <vt:lpstr>Mapping Inequality</vt:lpstr>
      <vt:lpstr>Mapping Inequality</vt:lpstr>
      <vt:lpstr>Portland’s 1938 Homeowners’ Loan Corporation Map (HOLC)</vt:lpstr>
      <vt:lpstr>Portland’s Zoning (2019)</vt:lpstr>
      <vt:lpstr>Portland’s Zoning by HOLC Grade</vt:lpstr>
      <vt:lpstr>PowerPoint Presentation</vt:lpstr>
      <vt:lpstr>Politics can produce suboptimal results…</vt:lpstr>
      <vt:lpstr>Does anyone know who this is?</vt:lpstr>
      <vt:lpstr>He’s the subject of this book</vt:lpstr>
      <vt:lpstr>Power Broker</vt:lpstr>
      <vt:lpstr>How can we use data to make better policy?</vt:lpstr>
      <vt:lpstr>We can use a KNN algorithm to define the boundaries and specifications of a density bonus policy</vt:lpstr>
      <vt:lpstr>Same example but using two-bedroom rents</vt:lpstr>
      <vt:lpstr>Most Common Workflows</vt:lpstr>
      <vt:lpstr>Policy: T.O.D.</vt:lpstr>
      <vt:lpstr>Where are these places? </vt:lpstr>
      <vt:lpstr>Closer look at Hartford</vt:lpstr>
      <vt:lpstr>Least amount of miles driven in NYC commute corridor</vt:lpstr>
      <vt:lpstr>Is there capacity to build more housing?</vt:lpstr>
      <vt:lpstr>Policy Goal: Avoid Displacement</vt:lpstr>
      <vt:lpstr>PowerPoint Presentation</vt:lpstr>
      <vt:lpstr>Economic Opportunity Map</vt:lpstr>
      <vt:lpstr>What is the change in NOAH in areas of greatest economic opportunity?</vt:lpstr>
      <vt:lpstr>Policy: Residential Infill</vt:lpstr>
      <vt:lpstr>Oregon House Bill 2001</vt:lpstr>
      <vt:lpstr>Remember Zoning != Feasibility</vt:lpstr>
      <vt:lpstr>How to estimate impact of HB 2001?</vt:lpstr>
      <vt:lpstr>Build Models to Predict Rent and Sale Price</vt:lpstr>
      <vt:lpstr>Land Use Model</vt:lpstr>
      <vt:lpstr>PowerPoint Presentation</vt:lpstr>
      <vt:lpstr>Contact Info</vt:lpstr>
      <vt:lpstr>Ad Hoc Yelp Analysis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Shape of a City</dc:title>
  <dc:creator>Marley Buchman</dc:creator>
  <cp:lastModifiedBy>Marley Buchman</cp:lastModifiedBy>
  <cp:revision>6</cp:revision>
  <dcterms:created xsi:type="dcterms:W3CDTF">2020-07-08T17:01:31Z</dcterms:created>
  <dcterms:modified xsi:type="dcterms:W3CDTF">2020-07-08T18:48:25Z</dcterms:modified>
</cp:coreProperties>
</file>